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512"/>
    <p:restoredTop sz="94556"/>
  </p:normalViewPr>
  <p:slideViewPr>
    <p:cSldViewPr snapToGrid="0" snapToObjects="1">
      <p:cViewPr>
        <p:scale>
          <a:sx n="195" d="100"/>
          <a:sy n="195" d="100"/>
        </p:scale>
        <p:origin x="-480" y="-8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png>
</file>

<file path=ppt/media/image10.tiff>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F8B375-450B-9841-BC32-BB651B438CEC}" type="datetimeFigureOut">
              <a:rPr lang="en-US" smtClean="0"/>
              <a:t>10/3/17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786775-3EBF-6F4B-908F-7705F49776D7}" type="slidenum">
              <a:rPr lang="en-US" smtClean="0"/>
              <a:t>‹#›</a:t>
            </a:fld>
            <a:endParaRPr lang="en-US"/>
          </a:p>
        </p:txBody>
      </p:sp>
    </p:spTree>
    <p:extLst>
      <p:ext uri="{BB962C8B-B14F-4D97-AF65-F5344CB8AC3E}">
        <p14:creationId xmlns:p14="http://schemas.microsoft.com/office/powerpoint/2010/main" val="538851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en.wikipedia.org/wiki/Reed_Hastings" TargetMode="External"/><Relationship Id="rId4" Type="http://schemas.openxmlformats.org/officeDocument/2006/relationships/hyperlink" Target="http://www.cnet.com/news/blockbuster-laughed-at-netflix-partnership-offer/" TargetMode="External"/><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on the nuts</a:t>
            </a:r>
            <a:r>
              <a:rPr lang="en-US" baseline="0" dirty="0" smtClean="0"/>
              <a:t> and bolts or under the hood of the R engine here. </a:t>
            </a:r>
          </a:p>
          <a:p>
            <a:endParaRPr lang="en-US" baseline="0" dirty="0" smtClean="0"/>
          </a:p>
          <a:p>
            <a:pPr marL="174708" indent="-174708">
              <a:buFontTx/>
              <a:buChar char="-"/>
            </a:pPr>
            <a:r>
              <a:rPr lang="en-US" baseline="0" dirty="0" smtClean="0"/>
              <a:t>R stores all objects in memory</a:t>
            </a:r>
          </a:p>
          <a:p>
            <a:pPr marL="174708" indent="-174708">
              <a:buFontTx/>
              <a:buChar char="-"/>
            </a:pPr>
            <a:r>
              <a:rPr lang="en-US" baseline="0" dirty="0" smtClean="0"/>
              <a:t>It can process 8TB of RAM on 64bit operating systems</a:t>
            </a:r>
          </a:p>
          <a:p>
            <a:pPr marL="174708" indent="-174708">
              <a:buFontTx/>
              <a:buChar char="-"/>
            </a:pPr>
            <a:endParaRPr lang="en-US" baseline="0" dirty="0" smtClean="0"/>
          </a:p>
          <a:p>
            <a:pPr marL="174708" indent="-174708">
              <a:buFontTx/>
              <a:buChar char="-"/>
            </a:pPr>
            <a:r>
              <a:rPr lang="en-US" baseline="0" dirty="0" smtClean="0"/>
              <a:t>Rules of the Road for Big Data and R </a:t>
            </a:r>
          </a:p>
          <a:p>
            <a:pPr marL="640594" lvl="1" indent="-174708">
              <a:buFontTx/>
              <a:buChar char="-"/>
            </a:pPr>
            <a:r>
              <a:rPr lang="en-US" baseline="0" dirty="0" smtClean="0"/>
              <a:t>R can process up to 1 million records with ease </a:t>
            </a:r>
          </a:p>
          <a:p>
            <a:pPr marL="640594" lvl="1" indent="-174708">
              <a:buFontTx/>
              <a:buChar char="-"/>
            </a:pPr>
            <a:r>
              <a:rPr lang="en-US" baseline="0" dirty="0" smtClean="0"/>
              <a:t>For greater than 1 million and less than 1 billion records, R may struggle to process the data</a:t>
            </a:r>
          </a:p>
          <a:p>
            <a:pPr marL="640594" lvl="1" indent="-174708">
              <a:buFontTx/>
              <a:buChar char="-"/>
            </a:pPr>
            <a:r>
              <a:rPr lang="en-US" baseline="0" dirty="0" smtClean="0"/>
              <a:t>If you’ve got greater than 1 billion records, its best to use big data platforms that leverage map reduce and processed on big data platforms like Hadoop</a:t>
            </a:r>
            <a:endParaRPr lang="en-US" dirty="0" smtClean="0"/>
          </a:p>
          <a:p>
            <a:endParaRPr lang="en-US" dirty="0" smtClean="0"/>
          </a:p>
          <a:p>
            <a:r>
              <a:rPr lang="en-US" dirty="0" smtClean="0"/>
              <a:t>Memory Limits in R </a:t>
            </a:r>
          </a:p>
          <a:p>
            <a:r>
              <a:rPr lang="en-US" dirty="0" smtClean="0"/>
              <a:t>https://stat.ethz.ch/R-manual/R-devel/library/base/html/Memory-limits.html</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2542C9BD-D401-4375-8DAC-948BC49461A5}" type="slidenum">
              <a:rPr lang="en-US" smtClean="0"/>
              <a:t>1</a:t>
            </a:fld>
            <a:endParaRPr lang="en-US"/>
          </a:p>
        </p:txBody>
      </p:sp>
    </p:spTree>
    <p:extLst>
      <p:ext uri="{BB962C8B-B14F-4D97-AF65-F5344CB8AC3E}">
        <p14:creationId xmlns:p14="http://schemas.microsoft.com/office/powerpoint/2010/main" val="542604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In 2000, </a:t>
            </a:r>
            <a:r>
              <a:rPr lang="en-US" sz="1200" b="0" i="0" u="none" strike="noStrike" kern="1200" dirty="0" smtClean="0">
                <a:solidFill>
                  <a:schemeClr val="tx1"/>
                </a:solidFill>
                <a:effectLst/>
                <a:latin typeface="+mn-lt"/>
                <a:ea typeface="+mn-ea"/>
                <a:cs typeface="+mn-cs"/>
                <a:hlinkClick r:id="rId3"/>
              </a:rPr>
              <a:t>Reed Hastings</a:t>
            </a:r>
            <a:r>
              <a:rPr lang="en-US" sz="1200" b="0" i="0" kern="1200" dirty="0" smtClean="0">
                <a:solidFill>
                  <a:schemeClr val="tx1"/>
                </a:solidFill>
                <a:effectLst/>
                <a:latin typeface="+mn-lt"/>
                <a:ea typeface="+mn-ea"/>
                <a:cs typeface="+mn-cs"/>
              </a:rPr>
              <a:t>, the founder of a fledgling company called Netflix, flew to Dallas to </a:t>
            </a:r>
            <a:r>
              <a:rPr lang="en-US" sz="1200" b="0" i="0" u="none" strike="noStrike" kern="1200" dirty="0" smtClean="0">
                <a:solidFill>
                  <a:schemeClr val="tx1"/>
                </a:solidFill>
                <a:effectLst/>
                <a:latin typeface="+mn-lt"/>
                <a:ea typeface="+mn-ea"/>
                <a:cs typeface="+mn-cs"/>
                <a:hlinkClick r:id="rId4"/>
              </a:rPr>
              <a:t>propose a partnership</a:t>
            </a:r>
            <a:r>
              <a:rPr lang="en-US" sz="1200" b="0" i="0" kern="1200" dirty="0" smtClean="0">
                <a:solidFill>
                  <a:schemeClr val="tx1"/>
                </a:solidFill>
                <a:effectLst/>
                <a:latin typeface="+mn-lt"/>
                <a:ea typeface="+mn-ea"/>
                <a:cs typeface="+mn-cs"/>
              </a:rPr>
              <a:t> to Blockbuster CEO John </a:t>
            </a:r>
            <a:r>
              <a:rPr lang="en-US" sz="1200" b="0" i="0" kern="1200" dirty="0" err="1" smtClean="0">
                <a:solidFill>
                  <a:schemeClr val="tx1"/>
                </a:solidFill>
                <a:effectLst/>
                <a:latin typeface="+mn-lt"/>
                <a:ea typeface="+mn-ea"/>
                <a:cs typeface="+mn-cs"/>
              </a:rPr>
              <a:t>Antioco</a:t>
            </a:r>
            <a:r>
              <a:rPr lang="en-US" sz="1200" b="0" i="0" kern="1200" dirty="0" smtClean="0">
                <a:solidFill>
                  <a:schemeClr val="tx1"/>
                </a:solidFill>
                <a:effectLst/>
                <a:latin typeface="+mn-lt"/>
                <a:ea typeface="+mn-ea"/>
                <a:cs typeface="+mn-cs"/>
              </a:rPr>
              <a:t> and his team.  The idea was that Netflix would run Blockbuster’s brand online and </a:t>
            </a:r>
            <a:r>
              <a:rPr lang="en-US" sz="1200" b="0" i="0" kern="1200" dirty="0" err="1" smtClean="0">
                <a:solidFill>
                  <a:schemeClr val="tx1"/>
                </a:solidFill>
                <a:effectLst/>
                <a:latin typeface="+mn-lt"/>
                <a:ea typeface="+mn-ea"/>
                <a:cs typeface="+mn-cs"/>
              </a:rPr>
              <a:t>Antioco’s</a:t>
            </a:r>
            <a:r>
              <a:rPr lang="en-US" sz="1200" b="0" i="0" kern="1200" dirty="0" smtClean="0">
                <a:solidFill>
                  <a:schemeClr val="tx1"/>
                </a:solidFill>
                <a:effectLst/>
                <a:latin typeface="+mn-lt"/>
                <a:ea typeface="+mn-ea"/>
                <a:cs typeface="+mn-cs"/>
              </a:rPr>
              <a:t> firm would promote Netflix in its stores.  Hastings got laughed out of the room.</a:t>
            </a:r>
            <a:endParaRPr lang="en-US" dirty="0"/>
          </a:p>
        </p:txBody>
      </p:sp>
      <p:sp>
        <p:nvSpPr>
          <p:cNvPr id="4" name="Slide Number Placeholder 3"/>
          <p:cNvSpPr>
            <a:spLocks noGrp="1"/>
          </p:cNvSpPr>
          <p:nvPr>
            <p:ph type="sldNum" sz="quarter" idx="10"/>
          </p:nvPr>
        </p:nvSpPr>
        <p:spPr/>
        <p:txBody>
          <a:bodyPr/>
          <a:lstStyle/>
          <a:p>
            <a:fld id="{2542C9BD-D401-4375-8DAC-948BC49461A5}" type="slidenum">
              <a:rPr lang="en-US" smtClean="0"/>
              <a:t>9</a:t>
            </a:fld>
            <a:endParaRPr lang="en-US"/>
          </a:p>
        </p:txBody>
      </p:sp>
    </p:spTree>
    <p:extLst>
      <p:ext uri="{BB962C8B-B14F-4D97-AF65-F5344CB8AC3E}">
        <p14:creationId xmlns:p14="http://schemas.microsoft.com/office/powerpoint/2010/main" val="851481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Amazon is a good example of lack of signal in its quarterly</a:t>
            </a:r>
            <a:r>
              <a:rPr lang="en-US" baseline="0" dirty="0" smtClean="0"/>
              <a:t> statements because they have low margins and don</a:t>
            </a:r>
            <a:r>
              <a:rPr lang="mr-IN" baseline="0" dirty="0" smtClean="0"/>
              <a:t>’</a:t>
            </a:r>
            <a:r>
              <a:rPr lang="en-US" baseline="0" dirty="0" smtClean="0"/>
              <a:t>t usually have high revenues </a:t>
            </a:r>
            <a:endParaRPr lang="en-US" dirty="0"/>
          </a:p>
        </p:txBody>
      </p:sp>
      <p:sp>
        <p:nvSpPr>
          <p:cNvPr id="4" name="Slide Number Placeholder 3"/>
          <p:cNvSpPr>
            <a:spLocks noGrp="1"/>
          </p:cNvSpPr>
          <p:nvPr>
            <p:ph type="sldNum" sz="quarter" idx="10"/>
          </p:nvPr>
        </p:nvSpPr>
        <p:spPr/>
        <p:txBody>
          <a:bodyPr/>
          <a:lstStyle/>
          <a:p>
            <a:fld id="{2542C9BD-D401-4375-8DAC-948BC49461A5}" type="slidenum">
              <a:rPr lang="en-US" smtClean="0"/>
              <a:t>10</a:t>
            </a:fld>
            <a:endParaRPr lang="en-US"/>
          </a:p>
        </p:txBody>
      </p:sp>
    </p:spTree>
    <p:extLst>
      <p:ext uri="{BB962C8B-B14F-4D97-AF65-F5344CB8AC3E}">
        <p14:creationId xmlns:p14="http://schemas.microsoft.com/office/powerpoint/2010/main" val="8638477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42C9BD-D401-4375-8DAC-948BC49461A5}" type="slidenum">
              <a:rPr lang="en-US" smtClean="0"/>
              <a:t>11</a:t>
            </a:fld>
            <a:endParaRPr lang="en-US"/>
          </a:p>
        </p:txBody>
      </p:sp>
    </p:spTree>
    <p:extLst>
      <p:ext uri="{BB962C8B-B14F-4D97-AF65-F5344CB8AC3E}">
        <p14:creationId xmlns:p14="http://schemas.microsoft.com/office/powerpoint/2010/main" val="21037923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Good </a:t>
            </a:r>
            <a:r>
              <a:rPr lang="en-US" dirty="0" err="1" smtClean="0"/>
              <a:t>visulizations</a:t>
            </a:r>
            <a:r>
              <a:rPr lang="en-US" dirty="0" smtClean="0"/>
              <a:t> can provide</a:t>
            </a:r>
            <a:r>
              <a:rPr lang="en-US" baseline="0" dirty="0" smtClean="0"/>
              <a:t> insights into what company competes with and identify </a:t>
            </a:r>
            <a:r>
              <a:rPr lang="en-US" baseline="0" dirty="0" err="1" smtClean="0"/>
              <a:t>unquie</a:t>
            </a:r>
            <a:r>
              <a:rPr lang="en-US" baseline="0" dirty="0" smtClean="0"/>
              <a:t> niches for services </a:t>
            </a:r>
          </a:p>
          <a:p>
            <a:endParaRPr lang="en-US" baseline="0" dirty="0" smtClean="0"/>
          </a:p>
          <a:p>
            <a:r>
              <a:rPr lang="en-US" baseline="0" dirty="0" smtClean="0"/>
              <a:t>Yes, Facebook owns a majority of the social media sector but are there niche markets within social media that others have a strong hold on? </a:t>
            </a:r>
          </a:p>
          <a:p>
            <a:endParaRPr lang="en-US" baseline="0" dirty="0" smtClean="0"/>
          </a:p>
          <a:p>
            <a:r>
              <a:rPr lang="en-US" baseline="0" dirty="0" smtClean="0"/>
              <a:t>Pinterest </a:t>
            </a:r>
            <a:r>
              <a:rPr lang="mr-IN" baseline="0" dirty="0" smtClean="0"/>
              <a:t>–</a:t>
            </a:r>
            <a:r>
              <a:rPr lang="en-US" baseline="0" dirty="0" smtClean="0"/>
              <a:t> Young Creative Women - http://</a:t>
            </a:r>
            <a:r>
              <a:rPr lang="en-US" baseline="0" dirty="0" err="1" smtClean="0"/>
              <a:t>capitalistcreations.com</a:t>
            </a:r>
            <a:r>
              <a:rPr lang="en-US" baseline="0" dirty="0" smtClean="0"/>
              <a:t>/how-</a:t>
            </a:r>
            <a:r>
              <a:rPr lang="en-US" baseline="0" dirty="0" err="1" smtClean="0"/>
              <a:t>pinterest</a:t>
            </a:r>
            <a:r>
              <a:rPr lang="en-US" baseline="0" dirty="0" smtClean="0"/>
              <a:t>-created-its-own-niche-market-from-</a:t>
            </a:r>
            <a:r>
              <a:rPr lang="en-US" baseline="0" dirty="0" err="1" smtClean="0"/>
              <a:t>facebook</a:t>
            </a:r>
            <a:r>
              <a:rPr lang="en-US" baseline="0" dirty="0" smtClean="0"/>
              <a:t>-users/</a:t>
            </a:r>
          </a:p>
          <a:p>
            <a:endParaRPr lang="en-US" baseline="0" dirty="0" smtClean="0"/>
          </a:p>
        </p:txBody>
      </p:sp>
      <p:sp>
        <p:nvSpPr>
          <p:cNvPr id="4" name="Slide Number Placeholder 3"/>
          <p:cNvSpPr>
            <a:spLocks noGrp="1"/>
          </p:cNvSpPr>
          <p:nvPr>
            <p:ph type="sldNum" sz="quarter" idx="10"/>
          </p:nvPr>
        </p:nvSpPr>
        <p:spPr/>
        <p:txBody>
          <a:bodyPr/>
          <a:lstStyle/>
          <a:p>
            <a:fld id="{2542C9BD-D401-4375-8DAC-948BC49461A5}" type="slidenum">
              <a:rPr lang="en-US" smtClean="0"/>
              <a:t>15</a:t>
            </a:fld>
            <a:endParaRPr lang="en-US"/>
          </a:p>
        </p:txBody>
      </p:sp>
    </p:spTree>
    <p:extLst>
      <p:ext uri="{BB962C8B-B14F-4D97-AF65-F5344CB8AC3E}">
        <p14:creationId xmlns:p14="http://schemas.microsoft.com/office/powerpoint/2010/main" val="16847833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Speaking about the extinction of the Dodo Bird</a:t>
            </a:r>
            <a:endParaRPr lang="en-US" dirty="0"/>
          </a:p>
        </p:txBody>
      </p:sp>
      <p:sp>
        <p:nvSpPr>
          <p:cNvPr id="4" name="Slide Number Placeholder 3"/>
          <p:cNvSpPr>
            <a:spLocks noGrp="1"/>
          </p:cNvSpPr>
          <p:nvPr>
            <p:ph type="sldNum" sz="quarter" idx="10"/>
          </p:nvPr>
        </p:nvSpPr>
        <p:spPr/>
        <p:txBody>
          <a:bodyPr/>
          <a:lstStyle/>
          <a:p>
            <a:fld id="{2542C9BD-D401-4375-8DAC-948BC49461A5}" type="slidenum">
              <a:rPr lang="en-US" smtClean="0"/>
              <a:t>17</a:t>
            </a:fld>
            <a:endParaRPr lang="en-US"/>
          </a:p>
        </p:txBody>
      </p:sp>
    </p:spTree>
    <p:extLst>
      <p:ext uri="{BB962C8B-B14F-4D97-AF65-F5344CB8AC3E}">
        <p14:creationId xmlns:p14="http://schemas.microsoft.com/office/powerpoint/2010/main" val="178357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should they interpret the output ?</a:t>
            </a:r>
          </a:p>
          <a:p>
            <a:r>
              <a:rPr lang="en-US" dirty="0" smtClean="0"/>
              <a:t>What does the model output and what are the inputs ?</a:t>
            </a:r>
          </a:p>
          <a:p>
            <a:r>
              <a:rPr lang="en-US" dirty="0" smtClean="0"/>
              <a:t>What</a:t>
            </a:r>
            <a:r>
              <a:rPr lang="en-US" baseline="0" dirty="0" smtClean="0"/>
              <a:t> does the accuracy mean and what’s its impact ?</a:t>
            </a:r>
          </a:p>
          <a:p>
            <a:r>
              <a:rPr lang="en-US" baseline="0" dirty="0" smtClean="0"/>
              <a:t>How should they interpret a confidence score? </a:t>
            </a:r>
          </a:p>
          <a:p>
            <a:r>
              <a:rPr lang="en-US" baseline="0" dirty="0" smtClean="0"/>
              <a:t>What might potentially over rule the model? Can it be hacked?  </a:t>
            </a:r>
          </a:p>
          <a:p>
            <a:endParaRPr lang="en-US" dirty="0"/>
          </a:p>
        </p:txBody>
      </p:sp>
      <p:sp>
        <p:nvSpPr>
          <p:cNvPr id="4" name="Slide Number Placeholder 3"/>
          <p:cNvSpPr>
            <a:spLocks noGrp="1"/>
          </p:cNvSpPr>
          <p:nvPr>
            <p:ph type="sldNum" sz="quarter" idx="10"/>
          </p:nvPr>
        </p:nvSpPr>
        <p:spPr/>
        <p:txBody>
          <a:bodyPr/>
          <a:lstStyle/>
          <a:p>
            <a:fld id="{2542C9BD-D401-4375-8DAC-948BC49461A5}" type="slidenum">
              <a:rPr lang="en-US" smtClean="0"/>
              <a:t>19</a:t>
            </a:fld>
            <a:endParaRPr lang="en-US"/>
          </a:p>
        </p:txBody>
      </p:sp>
    </p:spTree>
    <p:extLst>
      <p:ext uri="{BB962C8B-B14F-4D97-AF65-F5344CB8AC3E}">
        <p14:creationId xmlns:p14="http://schemas.microsoft.com/office/powerpoint/2010/main" val="6738261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should they interpret the output ?</a:t>
            </a:r>
          </a:p>
          <a:p>
            <a:r>
              <a:rPr lang="en-US" dirty="0" smtClean="0"/>
              <a:t>What does the model output and what are the inputs ?</a:t>
            </a:r>
          </a:p>
          <a:p>
            <a:r>
              <a:rPr lang="en-US" dirty="0" smtClean="0"/>
              <a:t>What</a:t>
            </a:r>
            <a:r>
              <a:rPr lang="en-US" baseline="0" dirty="0" smtClean="0"/>
              <a:t> does the accuracy mean and what’s its impact ?</a:t>
            </a:r>
          </a:p>
          <a:p>
            <a:r>
              <a:rPr lang="en-US" baseline="0" dirty="0" smtClean="0"/>
              <a:t>How should they interpret a confidence score? </a:t>
            </a:r>
          </a:p>
          <a:p>
            <a:r>
              <a:rPr lang="en-US" baseline="0" dirty="0" smtClean="0"/>
              <a:t>What might potentially over rule the model? Can it be hacked?  </a:t>
            </a:r>
          </a:p>
          <a:p>
            <a:endParaRPr lang="en-US" dirty="0"/>
          </a:p>
        </p:txBody>
      </p:sp>
      <p:sp>
        <p:nvSpPr>
          <p:cNvPr id="4" name="Slide Number Placeholder 3"/>
          <p:cNvSpPr>
            <a:spLocks noGrp="1"/>
          </p:cNvSpPr>
          <p:nvPr>
            <p:ph type="sldNum" sz="quarter" idx="10"/>
          </p:nvPr>
        </p:nvSpPr>
        <p:spPr/>
        <p:txBody>
          <a:bodyPr/>
          <a:lstStyle/>
          <a:p>
            <a:fld id="{2542C9BD-D401-4375-8DAC-948BC49461A5}" type="slidenum">
              <a:rPr lang="en-US" smtClean="0"/>
              <a:t>21</a:t>
            </a:fld>
            <a:endParaRPr lang="en-US"/>
          </a:p>
        </p:txBody>
      </p:sp>
    </p:spTree>
    <p:extLst>
      <p:ext uri="{BB962C8B-B14F-4D97-AF65-F5344CB8AC3E}">
        <p14:creationId xmlns:p14="http://schemas.microsoft.com/office/powerpoint/2010/main" val="1489743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6841325-F8AB-4346-8354-FAC40647467C}"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EBE1A5-F448-0A44-909D-E342AD0B5296}" type="slidenum">
              <a:rPr lang="en-US" smtClean="0"/>
              <a:t>‹#›</a:t>
            </a:fld>
            <a:endParaRPr lang="en-US"/>
          </a:p>
        </p:txBody>
      </p:sp>
    </p:spTree>
    <p:extLst>
      <p:ext uri="{BB962C8B-B14F-4D97-AF65-F5344CB8AC3E}">
        <p14:creationId xmlns:p14="http://schemas.microsoft.com/office/powerpoint/2010/main" val="1961967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6841325-F8AB-4346-8354-FAC40647467C}"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EBE1A5-F448-0A44-909D-E342AD0B5296}" type="slidenum">
              <a:rPr lang="en-US" smtClean="0"/>
              <a:t>‹#›</a:t>
            </a:fld>
            <a:endParaRPr lang="en-US"/>
          </a:p>
        </p:txBody>
      </p:sp>
    </p:spTree>
    <p:extLst>
      <p:ext uri="{BB962C8B-B14F-4D97-AF65-F5344CB8AC3E}">
        <p14:creationId xmlns:p14="http://schemas.microsoft.com/office/powerpoint/2010/main" val="686894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6841325-F8AB-4346-8354-FAC40647467C}"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EBE1A5-F448-0A44-909D-E342AD0B5296}" type="slidenum">
              <a:rPr lang="en-US" smtClean="0"/>
              <a:t>‹#›</a:t>
            </a:fld>
            <a:endParaRPr lang="en-US"/>
          </a:p>
        </p:txBody>
      </p:sp>
    </p:spTree>
    <p:extLst>
      <p:ext uri="{BB962C8B-B14F-4D97-AF65-F5344CB8AC3E}">
        <p14:creationId xmlns:p14="http://schemas.microsoft.com/office/powerpoint/2010/main" val="1916435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96_Contents">
    <p:spTree>
      <p:nvGrpSpPr>
        <p:cNvPr id="1" name="Shape 24"/>
        <p:cNvGrpSpPr/>
        <p:nvPr/>
      </p:nvGrpSpPr>
      <p:grpSpPr>
        <a:xfrm>
          <a:off x="0" y="0"/>
          <a:ext cx="0" cy="0"/>
          <a:chOff x="0" y="0"/>
          <a:chExt cx="0" cy="0"/>
        </a:xfrm>
      </p:grpSpPr>
      <p:pic>
        <p:nvPicPr>
          <p:cNvPr id="25" name="Shape 25"/>
          <p:cNvPicPr preferRelativeResize="0"/>
          <p:nvPr/>
        </p:nvPicPr>
        <p:blipFill rotWithShape="1">
          <a:blip r:embed="rId2">
            <a:alphaModFix/>
          </a:blip>
          <a:srcRect/>
          <a:stretch/>
        </p:blipFill>
        <p:spPr>
          <a:xfrm>
            <a:off x="0" y="6356350"/>
            <a:ext cx="12228413" cy="512416"/>
          </a:xfrm>
          <a:prstGeom prst="rect">
            <a:avLst/>
          </a:prstGeom>
          <a:noFill/>
          <a:ln>
            <a:noFill/>
          </a:ln>
        </p:spPr>
      </p:pic>
      <p:sp>
        <p:nvSpPr>
          <p:cNvPr id="28" name="Shape 28"/>
          <p:cNvSpPr txBox="1">
            <a:spLocks noGrp="1"/>
          </p:cNvSpPr>
          <p:nvPr>
            <p:ph type="sldNum" idx="12"/>
          </p:nvPr>
        </p:nvSpPr>
        <p:spPr>
          <a:xfrm>
            <a:off x="8771811" y="6420492"/>
            <a:ext cx="2844799" cy="365125"/>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29" name="Shape 29"/>
          <p:cNvPicPr preferRelativeResize="0"/>
          <p:nvPr/>
        </p:nvPicPr>
        <p:blipFill rotWithShape="1">
          <a:blip r:embed="rId3">
            <a:alphaModFix/>
          </a:blip>
          <a:srcRect/>
          <a:stretch/>
        </p:blipFill>
        <p:spPr>
          <a:xfrm>
            <a:off x="609602" y="6442595"/>
            <a:ext cx="1990239" cy="321775"/>
          </a:xfrm>
          <a:prstGeom prst="rect">
            <a:avLst/>
          </a:prstGeom>
          <a:noFill/>
          <a:ln>
            <a:noFill/>
          </a:ln>
        </p:spPr>
      </p:pic>
      <p:pic>
        <p:nvPicPr>
          <p:cNvPr id="30" name="Shape 30"/>
          <p:cNvPicPr preferRelativeResize="0"/>
          <p:nvPr/>
        </p:nvPicPr>
        <p:blipFill rotWithShape="1">
          <a:blip r:embed="rId4">
            <a:alphaModFix/>
          </a:blip>
          <a:srcRect/>
          <a:stretch/>
        </p:blipFill>
        <p:spPr>
          <a:xfrm>
            <a:off x="615796" y="1185816"/>
            <a:ext cx="10972800" cy="18299"/>
          </a:xfrm>
          <a:prstGeom prst="rect">
            <a:avLst/>
          </a:prstGeom>
          <a:noFill/>
          <a:ln>
            <a:noFill/>
          </a:ln>
        </p:spPr>
      </p:pic>
    </p:spTree>
    <p:extLst>
      <p:ext uri="{BB962C8B-B14F-4D97-AF65-F5344CB8AC3E}">
        <p14:creationId xmlns:p14="http://schemas.microsoft.com/office/powerpoint/2010/main" val="153101730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80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1335913358"/>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81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563134206"/>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82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1900519025"/>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83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47870719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84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128531056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85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299475964"/>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86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194691400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6841325-F8AB-4346-8354-FAC40647467C}"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EBE1A5-F448-0A44-909D-E342AD0B5296}" type="slidenum">
              <a:rPr lang="en-US" smtClean="0"/>
              <a:t>‹#›</a:t>
            </a:fld>
            <a:endParaRPr lang="en-US"/>
          </a:p>
        </p:txBody>
      </p:sp>
    </p:spTree>
    <p:extLst>
      <p:ext uri="{BB962C8B-B14F-4D97-AF65-F5344CB8AC3E}">
        <p14:creationId xmlns:p14="http://schemas.microsoft.com/office/powerpoint/2010/main" val="174423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88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1700470459"/>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89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119896244"/>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90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1594363514"/>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91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274289636"/>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92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1581911369"/>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93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1109793947"/>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94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1917772967"/>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95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515261525"/>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96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1314966875"/>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97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47036627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6841325-F8AB-4346-8354-FAC40647467C}"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EBE1A5-F448-0A44-909D-E342AD0B5296}" type="slidenum">
              <a:rPr lang="en-US" smtClean="0"/>
              <a:t>‹#›</a:t>
            </a:fld>
            <a:endParaRPr lang="en-US"/>
          </a:p>
        </p:txBody>
      </p:sp>
    </p:spTree>
    <p:extLst>
      <p:ext uri="{BB962C8B-B14F-4D97-AF65-F5344CB8AC3E}">
        <p14:creationId xmlns:p14="http://schemas.microsoft.com/office/powerpoint/2010/main" val="2155946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98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61867534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00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1" y="6420492"/>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2" y="6442595"/>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6"/>
            <a:ext cx="10972800" cy="18299"/>
          </a:xfrm>
          <a:prstGeom prst="rect">
            <a:avLst/>
          </a:prstGeom>
          <a:noFill/>
          <a:ln>
            <a:noFill/>
          </a:ln>
        </p:spPr>
      </p:pic>
    </p:spTree>
    <p:extLst>
      <p:ext uri="{BB962C8B-B14F-4D97-AF65-F5344CB8AC3E}">
        <p14:creationId xmlns:p14="http://schemas.microsoft.com/office/powerpoint/2010/main" val="987864563"/>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01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1" y="6420492"/>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2" y="6442595"/>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6"/>
            <a:ext cx="10972800" cy="18299"/>
          </a:xfrm>
          <a:prstGeom prst="rect">
            <a:avLst/>
          </a:prstGeom>
          <a:noFill/>
          <a:ln>
            <a:noFill/>
          </a:ln>
        </p:spPr>
      </p:pic>
    </p:spTree>
    <p:extLst>
      <p:ext uri="{BB962C8B-B14F-4D97-AF65-F5344CB8AC3E}">
        <p14:creationId xmlns:p14="http://schemas.microsoft.com/office/powerpoint/2010/main" val="1292861394"/>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02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1" y="6420492"/>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2" y="6442595"/>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6"/>
            <a:ext cx="10972800" cy="18299"/>
          </a:xfrm>
          <a:prstGeom prst="rect">
            <a:avLst/>
          </a:prstGeom>
          <a:noFill/>
          <a:ln>
            <a:noFill/>
          </a:ln>
        </p:spPr>
      </p:pic>
    </p:spTree>
    <p:extLst>
      <p:ext uri="{BB962C8B-B14F-4D97-AF65-F5344CB8AC3E}">
        <p14:creationId xmlns:p14="http://schemas.microsoft.com/office/powerpoint/2010/main" val="305910290"/>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61_Exercise">
    <p:spTree>
      <p:nvGrpSpPr>
        <p:cNvPr id="1" name="Shape 31"/>
        <p:cNvGrpSpPr/>
        <p:nvPr/>
      </p:nvGrpSpPr>
      <p:grpSpPr>
        <a:xfrm>
          <a:off x="0" y="0"/>
          <a:ext cx="0" cy="0"/>
          <a:chOff x="0" y="0"/>
          <a:chExt cx="0" cy="0"/>
        </a:xfrm>
      </p:grpSpPr>
      <p:pic>
        <p:nvPicPr>
          <p:cNvPr id="32" name="Shape 32"/>
          <p:cNvPicPr preferRelativeResize="0"/>
          <p:nvPr/>
        </p:nvPicPr>
        <p:blipFill rotWithShape="1">
          <a:blip r:embed="rId2">
            <a:alphaModFix/>
          </a:blip>
          <a:srcRect/>
          <a:stretch/>
        </p:blipFill>
        <p:spPr>
          <a:xfrm>
            <a:off x="0" y="10750"/>
            <a:ext cx="12228400" cy="6858000"/>
          </a:xfrm>
          <a:prstGeom prst="rect">
            <a:avLst/>
          </a:prstGeom>
          <a:noFill/>
          <a:ln>
            <a:noFill/>
          </a:ln>
        </p:spPr>
      </p:pic>
      <p:sp>
        <p:nvSpPr>
          <p:cNvPr id="33" name="Shape 33"/>
          <p:cNvSpPr/>
          <p:nvPr userDrawn="1"/>
        </p:nvSpPr>
        <p:spPr>
          <a:xfrm>
            <a:off x="533400" y="329575"/>
            <a:ext cx="11100000" cy="5950500"/>
          </a:xfrm>
          <a:prstGeom prst="round2DiagRect">
            <a:avLst>
              <a:gd name="adj1" fmla="val 16667"/>
              <a:gd name="adj2" fmla="val 0"/>
            </a:avLst>
          </a:prstGeom>
          <a:solidFill>
            <a:srgbClr val="FFFFFF"/>
          </a:solidFill>
          <a:ln>
            <a:noFill/>
          </a:ln>
        </p:spPr>
        <p:txBody>
          <a:bodyPr lIns="68569" tIns="68569" rIns="68569" bIns="68569" anchor="ctr" anchorCtr="0">
            <a:noAutofit/>
          </a:bodyPr>
          <a:lstStyle/>
          <a:p>
            <a:pPr lvl="0">
              <a:spcBef>
                <a:spcPts val="0"/>
              </a:spcBef>
              <a:buNone/>
            </a:pPr>
            <a:endParaRPr sz="1350"/>
          </a:p>
        </p:txBody>
      </p:sp>
      <p:sp>
        <p:nvSpPr>
          <p:cNvPr id="36" name="Shape 36"/>
          <p:cNvSpPr txBox="1">
            <a:spLocks noGrp="1"/>
          </p:cNvSpPr>
          <p:nvPr>
            <p:ph type="sldNum" idx="12"/>
          </p:nvPr>
        </p:nvSpPr>
        <p:spPr>
          <a:xfrm>
            <a:off x="8771811" y="6420492"/>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37" name="Shape 37"/>
          <p:cNvPicPr preferRelativeResize="0"/>
          <p:nvPr/>
        </p:nvPicPr>
        <p:blipFill rotWithShape="1">
          <a:blip r:embed="rId3">
            <a:alphaModFix/>
          </a:blip>
          <a:srcRect/>
          <a:stretch/>
        </p:blipFill>
        <p:spPr>
          <a:xfrm>
            <a:off x="609602" y="6442595"/>
            <a:ext cx="1990399" cy="321899"/>
          </a:xfrm>
          <a:prstGeom prst="rect">
            <a:avLst/>
          </a:prstGeom>
          <a:noFill/>
          <a:ln>
            <a:noFill/>
          </a:ln>
        </p:spPr>
      </p:pic>
    </p:spTree>
    <p:extLst>
      <p:ext uri="{BB962C8B-B14F-4D97-AF65-F5344CB8AC3E}">
        <p14:creationId xmlns:p14="http://schemas.microsoft.com/office/powerpoint/2010/main" val="1968887196"/>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62_Exercise">
    <p:spTree>
      <p:nvGrpSpPr>
        <p:cNvPr id="1" name="Shape 31"/>
        <p:cNvGrpSpPr/>
        <p:nvPr/>
      </p:nvGrpSpPr>
      <p:grpSpPr>
        <a:xfrm>
          <a:off x="0" y="0"/>
          <a:ext cx="0" cy="0"/>
          <a:chOff x="0" y="0"/>
          <a:chExt cx="0" cy="0"/>
        </a:xfrm>
      </p:grpSpPr>
      <p:pic>
        <p:nvPicPr>
          <p:cNvPr id="32" name="Shape 32"/>
          <p:cNvPicPr preferRelativeResize="0"/>
          <p:nvPr/>
        </p:nvPicPr>
        <p:blipFill rotWithShape="1">
          <a:blip r:embed="rId2">
            <a:alphaModFix/>
          </a:blip>
          <a:srcRect/>
          <a:stretch/>
        </p:blipFill>
        <p:spPr>
          <a:xfrm>
            <a:off x="0" y="10750"/>
            <a:ext cx="12228400" cy="6858000"/>
          </a:xfrm>
          <a:prstGeom prst="rect">
            <a:avLst/>
          </a:prstGeom>
          <a:noFill/>
          <a:ln>
            <a:noFill/>
          </a:ln>
        </p:spPr>
      </p:pic>
      <p:sp>
        <p:nvSpPr>
          <p:cNvPr id="33" name="Shape 33"/>
          <p:cNvSpPr/>
          <p:nvPr userDrawn="1"/>
        </p:nvSpPr>
        <p:spPr>
          <a:xfrm>
            <a:off x="533400" y="329575"/>
            <a:ext cx="11100000" cy="5950500"/>
          </a:xfrm>
          <a:prstGeom prst="round2DiagRect">
            <a:avLst>
              <a:gd name="adj1" fmla="val 16667"/>
              <a:gd name="adj2" fmla="val 0"/>
            </a:avLst>
          </a:prstGeom>
          <a:solidFill>
            <a:srgbClr val="FFFFFF"/>
          </a:solidFill>
          <a:ln>
            <a:noFill/>
          </a:ln>
        </p:spPr>
        <p:txBody>
          <a:bodyPr lIns="68569" tIns="68569" rIns="68569" bIns="68569" anchor="ctr" anchorCtr="0">
            <a:noAutofit/>
          </a:bodyPr>
          <a:lstStyle/>
          <a:p>
            <a:pPr lvl="0">
              <a:spcBef>
                <a:spcPts val="0"/>
              </a:spcBef>
              <a:buNone/>
            </a:pPr>
            <a:endParaRPr sz="1350"/>
          </a:p>
        </p:txBody>
      </p:sp>
      <p:sp>
        <p:nvSpPr>
          <p:cNvPr id="36" name="Shape 36"/>
          <p:cNvSpPr txBox="1">
            <a:spLocks noGrp="1"/>
          </p:cNvSpPr>
          <p:nvPr>
            <p:ph type="sldNum" idx="12"/>
          </p:nvPr>
        </p:nvSpPr>
        <p:spPr>
          <a:xfrm>
            <a:off x="8771811" y="6420492"/>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37" name="Shape 37"/>
          <p:cNvPicPr preferRelativeResize="0"/>
          <p:nvPr/>
        </p:nvPicPr>
        <p:blipFill rotWithShape="1">
          <a:blip r:embed="rId3">
            <a:alphaModFix/>
          </a:blip>
          <a:srcRect/>
          <a:stretch/>
        </p:blipFill>
        <p:spPr>
          <a:xfrm>
            <a:off x="609602" y="6442595"/>
            <a:ext cx="1990399" cy="321899"/>
          </a:xfrm>
          <a:prstGeom prst="rect">
            <a:avLst/>
          </a:prstGeom>
          <a:noFill/>
          <a:ln>
            <a:noFill/>
          </a:ln>
        </p:spPr>
      </p:pic>
    </p:spTree>
    <p:extLst>
      <p:ext uri="{BB962C8B-B14F-4D97-AF65-F5344CB8AC3E}">
        <p14:creationId xmlns:p14="http://schemas.microsoft.com/office/powerpoint/2010/main" val="1858090102"/>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99_Contents 1">
    <p:spTree>
      <p:nvGrpSpPr>
        <p:cNvPr id="1" name="Shape 38"/>
        <p:cNvGrpSpPr/>
        <p:nvPr/>
      </p:nvGrpSpPr>
      <p:grpSpPr>
        <a:xfrm>
          <a:off x="0" y="0"/>
          <a:ext cx="0" cy="0"/>
          <a:chOff x="0" y="0"/>
          <a:chExt cx="0" cy="0"/>
        </a:xfrm>
      </p:grpSpPr>
      <p:pic>
        <p:nvPicPr>
          <p:cNvPr id="39" name="Shape 39"/>
          <p:cNvPicPr preferRelativeResize="0"/>
          <p:nvPr/>
        </p:nvPicPr>
        <p:blipFill rotWithShape="1">
          <a:blip r:embed="rId2">
            <a:alphaModFix/>
          </a:blip>
          <a:srcRect/>
          <a:stretch/>
        </p:blipFill>
        <p:spPr>
          <a:xfrm>
            <a:off x="0" y="6356350"/>
            <a:ext cx="12228400" cy="512400"/>
          </a:xfrm>
          <a:prstGeom prst="rect">
            <a:avLst/>
          </a:prstGeom>
          <a:noFill/>
          <a:ln>
            <a:noFill/>
          </a:ln>
        </p:spPr>
      </p:pic>
      <p:sp>
        <p:nvSpPr>
          <p:cNvPr id="42" name="Shape 42"/>
          <p:cNvSpPr txBox="1">
            <a:spLocks noGrp="1"/>
          </p:cNvSpPr>
          <p:nvPr>
            <p:ph type="sldNum" idx="12"/>
          </p:nvPr>
        </p:nvSpPr>
        <p:spPr>
          <a:xfrm>
            <a:off x="8771810" y="6420490"/>
            <a:ext cx="2844799" cy="365099"/>
          </a:xfrm>
          <a:prstGeom prst="rect">
            <a:avLst/>
          </a:prstGeom>
          <a:noFill/>
          <a:ln>
            <a:noFill/>
          </a:ln>
        </p:spPr>
        <p:txBody>
          <a:bodyPr lIns="91425" tIns="45700" rIns="91425" bIns="45700" anchor="ctr" anchorCtr="0">
            <a:noAutofit/>
          </a:bodyPr>
          <a:lstStyle/>
          <a:p>
            <a:fld id="{8A0D3D93-B46C-7749-BD0C-96F68492C1AF}" type="slidenum">
              <a:rPr lang="en-US" smtClean="0"/>
              <a:t>‹#›</a:t>
            </a:fld>
            <a:endParaRPr lang="en-US"/>
          </a:p>
        </p:txBody>
      </p:sp>
      <p:pic>
        <p:nvPicPr>
          <p:cNvPr id="43" name="Shape 43"/>
          <p:cNvPicPr preferRelativeResize="0"/>
          <p:nvPr/>
        </p:nvPicPr>
        <p:blipFill rotWithShape="1">
          <a:blip r:embed="rId3">
            <a:alphaModFix/>
          </a:blip>
          <a:srcRect/>
          <a:stretch/>
        </p:blipFill>
        <p:spPr>
          <a:xfrm>
            <a:off x="609601" y="6442593"/>
            <a:ext cx="1990399" cy="321899"/>
          </a:xfrm>
          <a:prstGeom prst="rect">
            <a:avLst/>
          </a:prstGeom>
          <a:noFill/>
          <a:ln>
            <a:noFill/>
          </a:ln>
        </p:spPr>
      </p:pic>
      <p:pic>
        <p:nvPicPr>
          <p:cNvPr id="44" name="Shape 44"/>
          <p:cNvPicPr preferRelativeResize="0"/>
          <p:nvPr/>
        </p:nvPicPr>
        <p:blipFill rotWithShape="1">
          <a:blip r:embed="rId4">
            <a:alphaModFix/>
          </a:blip>
          <a:srcRect/>
          <a:stretch/>
        </p:blipFill>
        <p:spPr>
          <a:xfrm>
            <a:off x="615796" y="1185814"/>
            <a:ext cx="10972800" cy="18299"/>
          </a:xfrm>
          <a:prstGeom prst="rect">
            <a:avLst/>
          </a:prstGeom>
          <a:noFill/>
          <a:ln>
            <a:noFill/>
          </a:ln>
        </p:spPr>
      </p:pic>
    </p:spTree>
    <p:extLst>
      <p:ext uri="{BB962C8B-B14F-4D97-AF65-F5344CB8AC3E}">
        <p14:creationId xmlns:p14="http://schemas.microsoft.com/office/powerpoint/2010/main" val="40327628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6841325-F8AB-4346-8354-FAC40647467C}" type="datetimeFigureOut">
              <a:rPr lang="en-US" smtClean="0"/>
              <a:t>10/3/17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EBE1A5-F448-0A44-909D-E342AD0B5296}" type="slidenum">
              <a:rPr lang="en-US" smtClean="0"/>
              <a:t>‹#›</a:t>
            </a:fld>
            <a:endParaRPr lang="en-US"/>
          </a:p>
        </p:txBody>
      </p:sp>
    </p:spTree>
    <p:extLst>
      <p:ext uri="{BB962C8B-B14F-4D97-AF65-F5344CB8AC3E}">
        <p14:creationId xmlns:p14="http://schemas.microsoft.com/office/powerpoint/2010/main" val="69463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6841325-F8AB-4346-8354-FAC40647467C}" type="datetimeFigureOut">
              <a:rPr lang="en-US" smtClean="0"/>
              <a:t>10/3/17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EBE1A5-F448-0A44-909D-E342AD0B5296}" type="slidenum">
              <a:rPr lang="en-US" smtClean="0"/>
              <a:t>‹#›</a:t>
            </a:fld>
            <a:endParaRPr lang="en-US"/>
          </a:p>
        </p:txBody>
      </p:sp>
    </p:spTree>
    <p:extLst>
      <p:ext uri="{BB962C8B-B14F-4D97-AF65-F5344CB8AC3E}">
        <p14:creationId xmlns:p14="http://schemas.microsoft.com/office/powerpoint/2010/main" val="1076114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6841325-F8AB-4346-8354-FAC40647467C}" type="datetimeFigureOut">
              <a:rPr lang="en-US" smtClean="0"/>
              <a:t>10/3/17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EBE1A5-F448-0A44-909D-E342AD0B5296}" type="slidenum">
              <a:rPr lang="en-US" smtClean="0"/>
              <a:t>‹#›</a:t>
            </a:fld>
            <a:endParaRPr lang="en-US"/>
          </a:p>
        </p:txBody>
      </p:sp>
    </p:spTree>
    <p:extLst>
      <p:ext uri="{BB962C8B-B14F-4D97-AF65-F5344CB8AC3E}">
        <p14:creationId xmlns:p14="http://schemas.microsoft.com/office/powerpoint/2010/main" val="142722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841325-F8AB-4346-8354-FAC40647467C}" type="datetimeFigureOut">
              <a:rPr lang="en-US" smtClean="0"/>
              <a:t>10/3/17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EBE1A5-F448-0A44-909D-E342AD0B5296}" type="slidenum">
              <a:rPr lang="en-US" smtClean="0"/>
              <a:t>‹#›</a:t>
            </a:fld>
            <a:endParaRPr lang="en-US"/>
          </a:p>
        </p:txBody>
      </p:sp>
    </p:spTree>
    <p:extLst>
      <p:ext uri="{BB962C8B-B14F-4D97-AF65-F5344CB8AC3E}">
        <p14:creationId xmlns:p14="http://schemas.microsoft.com/office/powerpoint/2010/main" val="6210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6841325-F8AB-4346-8354-FAC40647467C}" type="datetimeFigureOut">
              <a:rPr lang="en-US" smtClean="0"/>
              <a:t>10/3/17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EBE1A5-F448-0A44-909D-E342AD0B5296}" type="slidenum">
              <a:rPr lang="en-US" smtClean="0"/>
              <a:t>‹#›</a:t>
            </a:fld>
            <a:endParaRPr lang="en-US"/>
          </a:p>
        </p:txBody>
      </p:sp>
    </p:spTree>
    <p:extLst>
      <p:ext uri="{BB962C8B-B14F-4D97-AF65-F5344CB8AC3E}">
        <p14:creationId xmlns:p14="http://schemas.microsoft.com/office/powerpoint/2010/main" val="1300557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6841325-F8AB-4346-8354-FAC40647467C}" type="datetimeFigureOut">
              <a:rPr lang="en-US" smtClean="0"/>
              <a:t>10/3/17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EBE1A5-F448-0A44-909D-E342AD0B5296}" type="slidenum">
              <a:rPr lang="en-US" smtClean="0"/>
              <a:t>‹#›</a:t>
            </a:fld>
            <a:endParaRPr lang="en-US"/>
          </a:p>
        </p:txBody>
      </p:sp>
    </p:spTree>
    <p:extLst>
      <p:ext uri="{BB962C8B-B14F-4D97-AF65-F5344CB8AC3E}">
        <p14:creationId xmlns:p14="http://schemas.microsoft.com/office/powerpoint/2010/main" val="1383057648"/>
      </p:ext>
    </p:extLst>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841325-F8AB-4346-8354-FAC40647467C}" type="datetimeFigureOut">
              <a:rPr lang="en-US" smtClean="0"/>
              <a:t>10/3/17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EBE1A5-F448-0A44-909D-E342AD0B5296}" type="slidenum">
              <a:rPr lang="en-US" smtClean="0"/>
              <a:t>‹#›</a:t>
            </a:fld>
            <a:endParaRPr lang="en-US"/>
          </a:p>
        </p:txBody>
      </p:sp>
    </p:spTree>
    <p:extLst>
      <p:ext uri="{BB962C8B-B14F-4D97-AF65-F5344CB8AC3E}">
        <p14:creationId xmlns:p14="http://schemas.microsoft.com/office/powerpoint/2010/main" val="14304095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NULL"/><Relationship Id="rId4" Type="http://schemas.openxmlformats.org/officeDocument/2006/relationships/image" Target="../media/image4.png"/><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7.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8.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image" Target="../media/image10.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41678" y="897258"/>
            <a:ext cx="1702713" cy="10777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4573051" y="620256"/>
            <a:ext cx="5914986" cy="553998"/>
          </a:xfrm>
          <a:prstGeom prst="rect">
            <a:avLst/>
          </a:prstGeom>
          <a:noFill/>
        </p:spPr>
        <p:txBody>
          <a:bodyPr wrap="square" rtlCol="0">
            <a:spAutoFit/>
          </a:bodyPr>
          <a:lstStyle/>
          <a:p>
            <a:pPr algn="r">
              <a:lnSpc>
                <a:spcPct val="80000"/>
              </a:lnSpc>
            </a:pPr>
            <a:r>
              <a:rPr lang="en-US" sz="3750" b="1" dirty="0">
                <a:latin typeface="Arial"/>
                <a:cs typeface="Arial"/>
              </a:rPr>
              <a:t>Section 8 </a:t>
            </a:r>
            <a:r>
              <a:rPr lang="mr-IN" sz="3750" b="1" dirty="0">
                <a:latin typeface="Arial"/>
                <a:cs typeface="Arial"/>
              </a:rPr>
              <a:t>–</a:t>
            </a:r>
            <a:r>
              <a:rPr lang="en-US" sz="3750" b="1" dirty="0">
                <a:latin typeface="Arial"/>
                <a:cs typeface="Arial"/>
              </a:rPr>
              <a:t> Strategy </a:t>
            </a:r>
          </a:p>
        </p:txBody>
      </p:sp>
      <p:sp>
        <p:nvSpPr>
          <p:cNvPr id="8" name="TextBox 7"/>
          <p:cNvSpPr txBox="1"/>
          <p:nvPr/>
        </p:nvSpPr>
        <p:spPr>
          <a:xfrm>
            <a:off x="1976247" y="2470749"/>
            <a:ext cx="3326710" cy="2169825"/>
          </a:xfrm>
          <a:prstGeom prst="rect">
            <a:avLst/>
          </a:prstGeom>
          <a:noFill/>
        </p:spPr>
        <p:txBody>
          <a:bodyPr wrap="square" rtlCol="0">
            <a:spAutoFit/>
          </a:bodyPr>
          <a:lstStyle/>
          <a:p>
            <a:pPr marL="214313" indent="-214313">
              <a:buFont typeface="Arial" panose="020B0604020202020204" pitchFamily="34" charset="0"/>
              <a:buChar char="•"/>
            </a:pPr>
            <a:r>
              <a:rPr lang="en-US" altLang="en-US" sz="1350" b="1" dirty="0"/>
              <a:t>Online Course Layout:</a:t>
            </a:r>
          </a:p>
          <a:p>
            <a:pPr marL="214313" indent="-214313">
              <a:buFont typeface="Arial" panose="020B0604020202020204" pitchFamily="34" charset="0"/>
              <a:buChar char="•"/>
            </a:pPr>
            <a:endParaRPr lang="en-US" altLang="en-US" sz="1350" b="1" dirty="0"/>
          </a:p>
          <a:p>
            <a:pPr marL="557213" lvl="1" indent="-214313">
              <a:buFont typeface="Arial" panose="020B0604020202020204" pitchFamily="34" charset="0"/>
              <a:buChar char="•"/>
            </a:pPr>
            <a:r>
              <a:rPr lang="en-US" sz="1350" b="1" dirty="0"/>
              <a:t>Section 1 -Familiarity with R</a:t>
            </a:r>
          </a:p>
          <a:p>
            <a:pPr marL="557213" lvl="1" indent="-214313">
              <a:buFont typeface="Arial" panose="020B0604020202020204" pitchFamily="34" charset="0"/>
              <a:buChar char="•"/>
            </a:pPr>
            <a:r>
              <a:rPr lang="en-US" sz="1350" b="1" dirty="0"/>
              <a:t>Section 2 </a:t>
            </a:r>
            <a:r>
              <a:rPr lang="mr-IN" sz="1350" b="1" dirty="0"/>
              <a:t>–</a:t>
            </a:r>
            <a:r>
              <a:rPr lang="en-US" sz="1350" b="1" dirty="0"/>
              <a:t> Data Wrangling </a:t>
            </a:r>
          </a:p>
          <a:p>
            <a:pPr marL="557213" lvl="1" indent="-214313">
              <a:buFont typeface="Arial" panose="020B0604020202020204" pitchFamily="34" charset="0"/>
              <a:buChar char="•"/>
            </a:pPr>
            <a:r>
              <a:rPr lang="en-US" sz="1350" b="1" dirty="0"/>
              <a:t>Section 3 </a:t>
            </a:r>
            <a:r>
              <a:rPr lang="mr-IN" sz="1350" b="1" dirty="0"/>
              <a:t>–</a:t>
            </a:r>
            <a:r>
              <a:rPr lang="en-US" sz="1350" b="1" dirty="0"/>
              <a:t> Data Visualization</a:t>
            </a:r>
          </a:p>
          <a:p>
            <a:pPr marL="557213" lvl="1" indent="-214313">
              <a:buFont typeface="Arial" panose="020B0604020202020204" pitchFamily="34" charset="0"/>
              <a:buChar char="•"/>
            </a:pPr>
            <a:r>
              <a:rPr lang="en-US" sz="1350" b="1" dirty="0"/>
              <a:t>Section 4 </a:t>
            </a:r>
            <a:r>
              <a:rPr lang="mr-IN" sz="1350" b="1" dirty="0"/>
              <a:t>–</a:t>
            </a:r>
            <a:r>
              <a:rPr lang="en-US" sz="1350" b="1" dirty="0"/>
              <a:t> R Markdown </a:t>
            </a:r>
          </a:p>
          <a:p>
            <a:pPr marL="557213" lvl="1" indent="-214313">
              <a:buFont typeface="Arial" panose="020B0604020202020204" pitchFamily="34" charset="0"/>
              <a:buChar char="•"/>
            </a:pPr>
            <a:endParaRPr lang="en-US" sz="1350" b="1" dirty="0"/>
          </a:p>
          <a:p>
            <a:pPr marL="1243013" lvl="3" indent="-214313">
              <a:buFont typeface="Arial" panose="020B0604020202020204" pitchFamily="34" charset="0"/>
              <a:buChar char="•"/>
            </a:pPr>
            <a:endParaRPr lang="en-US" sz="1350" b="1" dirty="0"/>
          </a:p>
          <a:p>
            <a:pPr marL="1243013" lvl="3" indent="-214313">
              <a:buFont typeface="Arial" panose="020B0604020202020204" pitchFamily="34" charset="0"/>
              <a:buChar char="•"/>
            </a:pPr>
            <a:endParaRPr lang="en-US" sz="1350" b="1" dirty="0"/>
          </a:p>
          <a:p>
            <a:pPr marL="1243013" lvl="3" indent="-214313">
              <a:buFont typeface="Arial" panose="020B0604020202020204" pitchFamily="34" charset="0"/>
              <a:buChar char="•"/>
            </a:pPr>
            <a:endParaRPr lang="en-US" sz="1350" b="1" dirty="0"/>
          </a:p>
        </p:txBody>
      </p:sp>
      <p:sp>
        <p:nvSpPr>
          <p:cNvPr id="4" name="Rectangle 3"/>
          <p:cNvSpPr/>
          <p:nvPr/>
        </p:nvSpPr>
        <p:spPr>
          <a:xfrm rot="5400000">
            <a:off x="7668950" y="3186720"/>
            <a:ext cx="3429000" cy="213585"/>
          </a:xfrm>
          <a:prstGeom prst="rect">
            <a:avLst/>
          </a:prstGeom>
        </p:spPr>
        <p:txBody>
          <a:bodyPr>
            <a:spAutoFit/>
          </a:bodyPr>
          <a:lstStyle/>
          <a:p>
            <a:r>
              <a:rPr lang="en-US" sz="788" dirty="0"/>
              <a:t>https://stat.ethz.ch/R-manual/R-devel/library/base/html/Memory-limits.html</a:t>
            </a:r>
          </a:p>
        </p:txBody>
      </p:sp>
      <p:pic>
        <p:nvPicPr>
          <p:cNvPr id="6" name="Picture 5"/>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41677" y="897256"/>
            <a:ext cx="1702713" cy="1138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5108523" y="2470748"/>
            <a:ext cx="3842116" cy="2585323"/>
          </a:xfrm>
          <a:prstGeom prst="rect">
            <a:avLst/>
          </a:prstGeom>
        </p:spPr>
        <p:txBody>
          <a:bodyPr wrap="square">
            <a:spAutoFit/>
          </a:bodyPr>
          <a:lstStyle/>
          <a:p>
            <a:pPr marL="557213" lvl="1" indent="-214313">
              <a:buFont typeface="Arial" panose="020B0604020202020204" pitchFamily="34" charset="0"/>
              <a:buChar char="•"/>
            </a:pPr>
            <a:r>
              <a:rPr lang="en-US" sz="1350" b="1" dirty="0"/>
              <a:t>Section 5 </a:t>
            </a:r>
            <a:r>
              <a:rPr lang="mr-IN" sz="1350" b="1" dirty="0"/>
              <a:t>–</a:t>
            </a:r>
            <a:r>
              <a:rPr lang="en-US" sz="1350" b="1" dirty="0"/>
              <a:t> Exploratory Data Analysis </a:t>
            </a:r>
          </a:p>
          <a:p>
            <a:pPr marL="557213" lvl="1" indent="-214313">
              <a:buFont typeface="Arial" panose="020B0604020202020204" pitchFamily="34" charset="0"/>
              <a:buChar char="•"/>
            </a:pPr>
            <a:r>
              <a:rPr lang="en-US" sz="1350" b="1" dirty="0"/>
              <a:t>Section 6 </a:t>
            </a:r>
            <a:r>
              <a:rPr lang="mr-IN" sz="1350" b="1" dirty="0"/>
              <a:t>–</a:t>
            </a:r>
            <a:r>
              <a:rPr lang="en-US" sz="1350" b="1" dirty="0"/>
              <a:t> Introduction to Regression</a:t>
            </a:r>
          </a:p>
          <a:p>
            <a:pPr marL="900113" lvl="2" indent="-214313">
              <a:buFont typeface="Arial" panose="020B0604020202020204" pitchFamily="34" charset="0"/>
              <a:buChar char="•"/>
            </a:pPr>
            <a:r>
              <a:rPr lang="en-US" sz="1350" b="1" dirty="0"/>
              <a:t>Definition</a:t>
            </a:r>
          </a:p>
          <a:p>
            <a:pPr marL="900113" lvl="2" indent="-214313">
              <a:buFont typeface="Arial" panose="020B0604020202020204" pitchFamily="34" charset="0"/>
              <a:buChar char="•"/>
            </a:pPr>
            <a:r>
              <a:rPr lang="en-US" sz="1350" b="1" dirty="0"/>
              <a:t>The regression line</a:t>
            </a:r>
          </a:p>
          <a:p>
            <a:pPr marL="900113" lvl="2" indent="-214313">
              <a:buFont typeface="Arial" panose="020B0604020202020204" pitchFamily="34" charset="0"/>
              <a:buChar char="•"/>
            </a:pPr>
            <a:r>
              <a:rPr lang="en-US" sz="1350" b="1" dirty="0"/>
              <a:t>The formula</a:t>
            </a:r>
          </a:p>
          <a:p>
            <a:pPr marL="900113" lvl="2" indent="-214313">
              <a:buFont typeface="Arial" panose="020B0604020202020204" pitchFamily="34" charset="0"/>
              <a:buChar char="•"/>
            </a:pPr>
            <a:r>
              <a:rPr lang="en-US" sz="1350" b="1" dirty="0"/>
              <a:t>Auto Example of regression</a:t>
            </a:r>
          </a:p>
          <a:p>
            <a:pPr marL="900113" lvl="2" indent="-214313">
              <a:buFont typeface="Arial" panose="020B0604020202020204" pitchFamily="34" charset="0"/>
              <a:buChar char="•"/>
            </a:pPr>
            <a:r>
              <a:rPr lang="en-US" sz="1350" b="1" dirty="0"/>
              <a:t>Progresso soup exercise</a:t>
            </a:r>
          </a:p>
          <a:p>
            <a:pPr marL="557213" lvl="1" indent="-214313">
              <a:buFont typeface="Arial" panose="020B0604020202020204" pitchFamily="34" charset="0"/>
              <a:buChar char="•"/>
            </a:pPr>
            <a:r>
              <a:rPr lang="en-US" sz="1350" b="1" dirty="0"/>
              <a:t>Section 7 </a:t>
            </a:r>
            <a:r>
              <a:rPr lang="mr-IN" sz="1350" b="1" dirty="0"/>
              <a:t>–</a:t>
            </a:r>
            <a:r>
              <a:rPr lang="en-US" sz="1350" b="1" dirty="0"/>
              <a:t> Introduction to Machine Learning</a:t>
            </a:r>
          </a:p>
          <a:p>
            <a:pPr marL="900113" lvl="2" indent="-214313">
              <a:buFont typeface="Arial" panose="020B0604020202020204" pitchFamily="34" charset="0"/>
              <a:buChar char="•"/>
            </a:pPr>
            <a:r>
              <a:rPr lang="en-US" sz="1350" b="1" dirty="0"/>
              <a:t>Titanic </a:t>
            </a:r>
            <a:r>
              <a:rPr lang="en-US" sz="1350" b="1" dirty="0" err="1"/>
              <a:t>Kaggle</a:t>
            </a:r>
            <a:r>
              <a:rPr lang="en-US" sz="1350" b="1" dirty="0"/>
              <a:t> Competition</a:t>
            </a:r>
          </a:p>
          <a:p>
            <a:pPr marL="557213" lvl="1" indent="-214313">
              <a:buFont typeface="Arial" panose="020B0604020202020204" pitchFamily="34" charset="0"/>
              <a:buChar char="•"/>
            </a:pPr>
            <a:r>
              <a:rPr lang="en-US" sz="1350" b="1" dirty="0">
                <a:solidFill>
                  <a:srgbClr val="FF0000"/>
                </a:solidFill>
              </a:rPr>
              <a:t>Section 8 </a:t>
            </a:r>
            <a:r>
              <a:rPr lang="mr-IN" sz="1350" b="1" dirty="0">
                <a:solidFill>
                  <a:srgbClr val="FF0000"/>
                </a:solidFill>
              </a:rPr>
              <a:t>–</a:t>
            </a:r>
            <a:r>
              <a:rPr lang="en-US" sz="1350" b="1" dirty="0">
                <a:solidFill>
                  <a:srgbClr val="FF0000"/>
                </a:solidFill>
              </a:rPr>
              <a:t> Strategy </a:t>
            </a:r>
          </a:p>
          <a:p>
            <a:pPr marL="900113" lvl="2" indent="-214313">
              <a:buFont typeface="Arial" panose="020B0604020202020204" pitchFamily="34" charset="0"/>
              <a:buChar char="•"/>
            </a:pPr>
            <a:r>
              <a:rPr lang="en-US" sz="1350" b="1" dirty="0"/>
              <a:t>Big box store competitors </a:t>
            </a:r>
          </a:p>
        </p:txBody>
      </p:sp>
    </p:spTree>
    <p:extLst>
      <p:ext uri="{BB962C8B-B14F-4D97-AF65-F5344CB8AC3E}">
        <p14:creationId xmlns:p14="http://schemas.microsoft.com/office/powerpoint/2010/main" val="6587027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924810" y="107950"/>
            <a:ext cx="6464300" cy="5829300"/>
          </a:xfrm>
          <a:prstGeom prst="rect">
            <a:avLst/>
          </a:prstGeom>
        </p:spPr>
      </p:pic>
    </p:spTree>
    <p:extLst>
      <p:ext uri="{BB962C8B-B14F-4D97-AF65-F5344CB8AC3E}">
        <p14:creationId xmlns:p14="http://schemas.microsoft.com/office/powerpoint/2010/main" val="249671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105752" y="1519399"/>
            <a:ext cx="5561330" cy="3779845"/>
          </a:xfrm>
          <a:prstGeom prst="rect">
            <a:avLst/>
          </a:prstGeom>
        </p:spPr>
      </p:pic>
      <p:sp>
        <p:nvSpPr>
          <p:cNvPr id="4" name="TextBox 3"/>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err="1">
                <a:latin typeface="Arial"/>
                <a:cs typeface="Arial"/>
              </a:rPr>
              <a:t>Dupont</a:t>
            </a:r>
            <a:r>
              <a:rPr lang="en-US" sz="2400" b="1" dirty="0">
                <a:latin typeface="Arial"/>
                <a:cs typeface="Arial"/>
              </a:rPr>
              <a:t> Ratio</a:t>
            </a:r>
          </a:p>
        </p:txBody>
      </p:sp>
    </p:spTree>
    <p:extLst>
      <p:ext uri="{BB962C8B-B14F-4D97-AF65-F5344CB8AC3E}">
        <p14:creationId xmlns:p14="http://schemas.microsoft.com/office/powerpoint/2010/main" val="10946301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a:latin typeface="Arial"/>
                <a:cs typeface="Arial"/>
              </a:rPr>
              <a:t>Strategy with Data Science</a:t>
            </a:r>
          </a:p>
        </p:txBody>
      </p:sp>
      <p:sp>
        <p:nvSpPr>
          <p:cNvPr id="4" name="TextBox 3"/>
          <p:cNvSpPr txBox="1"/>
          <p:nvPr/>
        </p:nvSpPr>
        <p:spPr>
          <a:xfrm>
            <a:off x="1828821" y="1164380"/>
            <a:ext cx="7589520" cy="4832092"/>
          </a:xfrm>
          <a:prstGeom prst="rect">
            <a:avLst/>
          </a:prstGeom>
          <a:noFill/>
        </p:spPr>
        <p:txBody>
          <a:bodyPr wrap="square" rtlCol="0">
            <a:spAutoFit/>
          </a:bodyPr>
          <a:lstStyle/>
          <a:p>
            <a:pPr marL="285750" indent="-285750">
              <a:buFont typeface="Arial" panose="020B0604020202020204" pitchFamily="34" charset="0"/>
              <a:buChar char="•"/>
            </a:pPr>
            <a:r>
              <a:rPr lang="en-US" sz="2800" dirty="0"/>
              <a:t>How do we integrate a business strategy and the business management structure with data science ?</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endParaRPr lang="en-US" sz="2800" dirty="0"/>
          </a:p>
          <a:p>
            <a:pPr marL="742950" lvl="1" indent="-285750">
              <a:buFont typeface="Arial" panose="020B0604020202020204" pitchFamily="34" charset="0"/>
              <a:buChar char="•"/>
            </a:pPr>
            <a:r>
              <a:rPr lang="en-US" sz="2800" dirty="0"/>
              <a:t>Where can data science add value to our organization and</a:t>
            </a:r>
            <a:r>
              <a:rPr lang="mr-IN" sz="2800" dirty="0"/>
              <a:t>…</a:t>
            </a:r>
            <a:endParaRPr lang="en-US" sz="2800" dirty="0"/>
          </a:p>
          <a:p>
            <a:pPr marL="1200150" lvl="2" indent="-285750">
              <a:buFont typeface="Arial" panose="020B0604020202020204" pitchFamily="34" charset="0"/>
              <a:buChar char="•"/>
            </a:pPr>
            <a:r>
              <a:rPr lang="en-US" sz="2800" dirty="0"/>
              <a:t>Decision making</a:t>
            </a:r>
          </a:p>
          <a:p>
            <a:pPr marL="1200150" lvl="2" indent="-285750">
              <a:buFont typeface="Arial" panose="020B0604020202020204" pitchFamily="34" charset="0"/>
              <a:buChar char="•"/>
            </a:pPr>
            <a:r>
              <a:rPr lang="en-US" sz="2800" dirty="0"/>
              <a:t>Resource planning</a:t>
            </a:r>
          </a:p>
          <a:p>
            <a:pPr marL="1200150" lvl="2" indent="-285750">
              <a:buFont typeface="Arial" panose="020B0604020202020204" pitchFamily="34" charset="0"/>
              <a:buChar char="•"/>
            </a:pPr>
            <a:r>
              <a:rPr lang="en-US" sz="2800" dirty="0"/>
              <a:t>Marketing</a:t>
            </a:r>
          </a:p>
          <a:p>
            <a:pPr marL="1200150" lvl="2" indent="-285750">
              <a:buFont typeface="Arial" panose="020B0604020202020204" pitchFamily="34" charset="0"/>
              <a:buChar char="•"/>
            </a:pPr>
            <a:r>
              <a:rPr lang="en-US" sz="2800" dirty="0"/>
              <a:t>Project scoping </a:t>
            </a:r>
          </a:p>
        </p:txBody>
      </p:sp>
    </p:spTree>
    <p:extLst>
      <p:ext uri="{BB962C8B-B14F-4D97-AF65-F5344CB8AC3E}">
        <p14:creationId xmlns:p14="http://schemas.microsoft.com/office/powerpoint/2010/main" val="7565120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a:latin typeface="Arial"/>
                <a:cs typeface="Arial"/>
              </a:rPr>
              <a:t>Macroeconomic level</a:t>
            </a:r>
          </a:p>
        </p:txBody>
      </p:sp>
      <p:sp>
        <p:nvSpPr>
          <p:cNvPr id="4" name="TextBox 3"/>
          <p:cNvSpPr txBox="1"/>
          <p:nvPr/>
        </p:nvSpPr>
        <p:spPr>
          <a:xfrm>
            <a:off x="1828821" y="1214622"/>
            <a:ext cx="7589520" cy="4832092"/>
          </a:xfrm>
          <a:prstGeom prst="rect">
            <a:avLst/>
          </a:prstGeom>
          <a:noFill/>
        </p:spPr>
        <p:txBody>
          <a:bodyPr wrap="square" rtlCol="0">
            <a:spAutoFit/>
          </a:bodyPr>
          <a:lstStyle/>
          <a:p>
            <a:pPr marL="285750" indent="-285750">
              <a:buFont typeface="Arial" panose="020B0604020202020204" pitchFamily="34" charset="0"/>
              <a:buChar char="•"/>
            </a:pPr>
            <a:r>
              <a:rPr lang="en-US" sz="2800" dirty="0"/>
              <a:t>Identify your sector, industry, vertical </a:t>
            </a:r>
            <a:r>
              <a:rPr lang="en-US" sz="2800" dirty="0" err="1"/>
              <a:t>etc</a:t>
            </a:r>
            <a:endParaRPr lang="en-US" sz="2800" dirty="0"/>
          </a:p>
          <a:p>
            <a:pPr marL="742950" lvl="1" indent="-285750">
              <a:buFont typeface="Arial" panose="020B0604020202020204" pitchFamily="34" charset="0"/>
              <a:buChar char="•"/>
            </a:pPr>
            <a:r>
              <a:rPr lang="en-US" sz="2800" dirty="0"/>
              <a:t>Who are the players (competitors)? </a:t>
            </a:r>
          </a:p>
          <a:p>
            <a:pPr marL="742950" lvl="1" indent="-285750">
              <a:buFont typeface="Arial" panose="020B0604020202020204" pitchFamily="34" charset="0"/>
              <a:buChar char="•"/>
            </a:pPr>
            <a:r>
              <a:rPr lang="en-US" sz="2800" dirty="0"/>
              <a:t>What are the nuances of each competitor? </a:t>
            </a:r>
          </a:p>
          <a:p>
            <a:pPr marL="742950" lvl="1" indent="-285750">
              <a:buFont typeface="Arial" panose="020B0604020202020204" pitchFamily="34" charset="0"/>
              <a:buChar char="•"/>
            </a:pPr>
            <a:r>
              <a:rPr lang="en-US" sz="2800" dirty="0"/>
              <a:t>Who is your target market</a:t>
            </a:r>
          </a:p>
          <a:p>
            <a:pPr marL="1200150" lvl="2" indent="-285750">
              <a:buFont typeface="Arial" panose="020B0604020202020204" pitchFamily="34" charset="0"/>
              <a:buChar char="•"/>
            </a:pPr>
            <a:r>
              <a:rPr lang="en-US" sz="2800" dirty="0"/>
              <a:t>Demographics </a:t>
            </a:r>
          </a:p>
          <a:p>
            <a:pPr marL="1200150" lvl="2" indent="-285750">
              <a:buFont typeface="Arial" panose="020B0604020202020204" pitchFamily="34" charset="0"/>
              <a:buChar char="•"/>
            </a:pPr>
            <a:r>
              <a:rPr lang="en-US" sz="2800" dirty="0"/>
              <a:t>B2B</a:t>
            </a:r>
          </a:p>
          <a:p>
            <a:pPr marL="1200150" lvl="2" indent="-285750">
              <a:buFont typeface="Arial" panose="020B0604020202020204" pitchFamily="34" charset="0"/>
              <a:buChar char="•"/>
            </a:pPr>
            <a:endParaRPr lang="en-US" sz="2800" dirty="0"/>
          </a:p>
          <a:p>
            <a:pPr marL="742950" lvl="1" indent="-285750">
              <a:buFont typeface="Arial" panose="020B0604020202020204" pitchFamily="34" charset="0"/>
              <a:buChar char="•"/>
            </a:pPr>
            <a:r>
              <a:rPr lang="en-US" sz="2800" dirty="0"/>
              <a:t>Where does your company appear on the market share pie chart? </a:t>
            </a:r>
          </a:p>
          <a:p>
            <a:pPr marL="1200150" lvl="2" indent="-285750">
              <a:buFont typeface="Arial" panose="020B0604020202020204" pitchFamily="34" charset="0"/>
              <a:buChar char="•"/>
            </a:pPr>
            <a:endParaRPr lang="en-US" sz="2800" dirty="0"/>
          </a:p>
          <a:p>
            <a:pPr marL="742950" lvl="1" indent="-285750">
              <a:buFont typeface="Arial" panose="020B0604020202020204" pitchFamily="34" charset="0"/>
              <a:buChar char="•"/>
            </a:pPr>
            <a:endParaRPr lang="en-US" sz="2800" dirty="0"/>
          </a:p>
        </p:txBody>
      </p:sp>
    </p:spTree>
    <p:extLst>
      <p:ext uri="{BB962C8B-B14F-4D97-AF65-F5344CB8AC3E}">
        <p14:creationId xmlns:p14="http://schemas.microsoft.com/office/powerpoint/2010/main" val="1666325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a:latin typeface="Arial"/>
                <a:cs typeface="Arial"/>
              </a:rPr>
              <a:t>Macroeconomic scrutinized </a:t>
            </a:r>
          </a:p>
        </p:txBody>
      </p:sp>
      <p:sp>
        <p:nvSpPr>
          <p:cNvPr id="4" name="TextBox 3"/>
          <p:cNvSpPr txBox="1"/>
          <p:nvPr/>
        </p:nvSpPr>
        <p:spPr>
          <a:xfrm>
            <a:off x="1680257" y="1174429"/>
            <a:ext cx="7589520" cy="3970318"/>
          </a:xfrm>
          <a:prstGeom prst="rect">
            <a:avLst/>
          </a:prstGeom>
          <a:noFill/>
        </p:spPr>
        <p:txBody>
          <a:bodyPr wrap="square" rtlCol="0">
            <a:spAutoFit/>
          </a:bodyPr>
          <a:lstStyle/>
          <a:p>
            <a:pPr marL="285750" indent="-285750">
              <a:buFont typeface="Arial" panose="020B0604020202020204" pitchFamily="34" charset="0"/>
              <a:buChar char="•"/>
            </a:pPr>
            <a:r>
              <a:rPr lang="en-US" sz="2800" dirty="0"/>
              <a:t>Why do some firms generate higher or lower returns that others? </a:t>
            </a:r>
          </a:p>
          <a:p>
            <a:pPr marL="742950" lvl="1" indent="-285750">
              <a:buFont typeface="Arial" panose="020B0604020202020204" pitchFamily="34" charset="0"/>
              <a:buChar char="•"/>
            </a:pPr>
            <a:r>
              <a:rPr lang="en-US" sz="2800" dirty="0"/>
              <a:t>What separates the cream of the crop? </a:t>
            </a:r>
          </a:p>
          <a:p>
            <a:pPr marL="742950" lvl="1"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Can we use analytics to create a competitive advantage? </a:t>
            </a:r>
          </a:p>
          <a:p>
            <a:pPr marL="742950" lvl="1" indent="-285750">
              <a:buFont typeface="Arial" panose="020B0604020202020204" pitchFamily="34" charset="0"/>
              <a:buChar char="•"/>
            </a:pPr>
            <a:endParaRPr lang="en-US" sz="2800" dirty="0"/>
          </a:p>
          <a:p>
            <a:pPr marL="1200150" lvl="2" indent="-285750">
              <a:buFont typeface="Arial" panose="020B0604020202020204" pitchFamily="34" charset="0"/>
              <a:buChar char="•"/>
            </a:pPr>
            <a:endParaRPr lang="en-US" sz="2800" dirty="0"/>
          </a:p>
          <a:p>
            <a:pPr marL="742950" lvl="1" indent="-285750">
              <a:buFont typeface="Arial" panose="020B0604020202020204" pitchFamily="34" charset="0"/>
              <a:buChar char="•"/>
            </a:pPr>
            <a:endParaRPr lang="en-US" sz="2800" dirty="0"/>
          </a:p>
        </p:txBody>
      </p:sp>
    </p:spTree>
    <p:extLst>
      <p:ext uri="{BB962C8B-B14F-4D97-AF65-F5344CB8AC3E}">
        <p14:creationId xmlns:p14="http://schemas.microsoft.com/office/powerpoint/2010/main" val="14860057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9901" y="0"/>
            <a:ext cx="8707855" cy="6858000"/>
          </a:xfrm>
          <a:prstGeom prst="rect">
            <a:avLst/>
          </a:prstGeom>
        </p:spPr>
      </p:pic>
    </p:spTree>
    <p:extLst>
      <p:ext uri="{BB962C8B-B14F-4D97-AF65-F5344CB8AC3E}">
        <p14:creationId xmlns:p14="http://schemas.microsoft.com/office/powerpoint/2010/main" val="644979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a:latin typeface="Arial"/>
                <a:cs typeface="Arial"/>
              </a:rPr>
              <a:t>Strategy in what context? </a:t>
            </a:r>
          </a:p>
        </p:txBody>
      </p:sp>
      <p:sp>
        <p:nvSpPr>
          <p:cNvPr id="4" name="TextBox 3"/>
          <p:cNvSpPr txBox="1"/>
          <p:nvPr/>
        </p:nvSpPr>
        <p:spPr>
          <a:xfrm>
            <a:off x="1680257" y="1200673"/>
            <a:ext cx="7589520"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t>People  </a:t>
            </a:r>
          </a:p>
          <a:p>
            <a:pPr marL="742950" lvl="1" indent="-285750">
              <a:buFont typeface="Arial" panose="020B0604020202020204" pitchFamily="34" charset="0"/>
              <a:buChar char="•"/>
            </a:pPr>
            <a:r>
              <a:rPr lang="en-US" sz="2400" dirty="0"/>
              <a:t>What skills does the person need to make the right decision?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Process </a:t>
            </a:r>
          </a:p>
          <a:p>
            <a:pPr marL="742950" lvl="1" indent="-285750">
              <a:buFont typeface="Arial" panose="020B0604020202020204" pitchFamily="34" charset="0"/>
              <a:buChar char="•"/>
            </a:pPr>
            <a:r>
              <a:rPr lang="en-US" sz="2400" dirty="0"/>
              <a:t>What structure or system does an employee need to make the right decision  ?</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Incentives </a:t>
            </a:r>
          </a:p>
          <a:p>
            <a:pPr marL="742950" lvl="1" indent="-285750">
              <a:buFont typeface="Arial" panose="020B0604020202020204" pitchFamily="34" charset="0"/>
              <a:buChar char="•"/>
            </a:pPr>
            <a:r>
              <a:rPr lang="en-US" sz="2400" dirty="0"/>
              <a:t>What info and drivers need to be presented to influence ? </a:t>
            </a:r>
          </a:p>
        </p:txBody>
      </p:sp>
    </p:spTree>
    <p:extLst>
      <p:ext uri="{BB962C8B-B14F-4D97-AF65-F5344CB8AC3E}">
        <p14:creationId xmlns:p14="http://schemas.microsoft.com/office/powerpoint/2010/main" val="13368289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524001" y="391112"/>
            <a:ext cx="9094416" cy="5115609"/>
          </a:xfrm>
          <a:prstGeom prst="rect">
            <a:avLst/>
          </a:prstGeom>
        </p:spPr>
      </p:pic>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endParaRPr lang="en-US" sz="2400" b="1" dirty="0">
              <a:latin typeface="Arial"/>
              <a:cs typeface="Arial"/>
            </a:endParaRPr>
          </a:p>
        </p:txBody>
      </p:sp>
      <p:sp>
        <p:nvSpPr>
          <p:cNvPr id="4" name="TextBox 3"/>
          <p:cNvSpPr txBox="1"/>
          <p:nvPr/>
        </p:nvSpPr>
        <p:spPr>
          <a:xfrm>
            <a:off x="5794090" y="585010"/>
            <a:ext cx="4399280" cy="3416320"/>
          </a:xfrm>
          <a:prstGeom prst="rect">
            <a:avLst/>
          </a:prstGeom>
          <a:noFill/>
        </p:spPr>
        <p:txBody>
          <a:bodyPr wrap="square" rtlCol="0">
            <a:spAutoFit/>
          </a:bodyPr>
          <a:lstStyle/>
          <a:p>
            <a:r>
              <a:rPr lang="en-US" sz="2400" dirty="0">
                <a:solidFill>
                  <a:schemeClr val="bg1"/>
                </a:solidFill>
              </a:rPr>
              <a:t>It is not the most intellectual of the species that survives; it is not the strongest that survives; but the species that survives is the one that is able to </a:t>
            </a:r>
            <a:r>
              <a:rPr lang="en-US" sz="2400" b="1" dirty="0">
                <a:solidFill>
                  <a:schemeClr val="bg1"/>
                </a:solidFill>
              </a:rPr>
              <a:t>adapt </a:t>
            </a:r>
            <a:r>
              <a:rPr lang="en-US" sz="2400" dirty="0">
                <a:solidFill>
                  <a:schemeClr val="bg1"/>
                </a:solidFill>
              </a:rPr>
              <a:t>to and to adjust best to the changing environment in which it finds itself……so says Charles Darwin in his “Origin of Species.”</a:t>
            </a:r>
          </a:p>
        </p:txBody>
      </p:sp>
    </p:spTree>
    <p:extLst>
      <p:ext uri="{BB962C8B-B14F-4D97-AF65-F5344CB8AC3E}">
        <p14:creationId xmlns:p14="http://schemas.microsoft.com/office/powerpoint/2010/main" val="141139303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a:latin typeface="Arial"/>
                <a:cs typeface="Arial"/>
              </a:rPr>
              <a:t>Adapt to Adaptation </a:t>
            </a:r>
          </a:p>
        </p:txBody>
      </p:sp>
      <p:sp>
        <p:nvSpPr>
          <p:cNvPr id="4" name="TextBox 3"/>
          <p:cNvSpPr txBox="1"/>
          <p:nvPr/>
        </p:nvSpPr>
        <p:spPr>
          <a:xfrm>
            <a:off x="1680257" y="1200673"/>
            <a:ext cx="7589520" cy="2677656"/>
          </a:xfrm>
          <a:prstGeom prst="rect">
            <a:avLst/>
          </a:prstGeom>
          <a:noFill/>
        </p:spPr>
        <p:txBody>
          <a:bodyPr wrap="square" rtlCol="0">
            <a:spAutoFit/>
          </a:bodyPr>
          <a:lstStyle/>
          <a:p>
            <a:pPr marL="285750" indent="-285750">
              <a:buFont typeface="Arial" panose="020B0604020202020204" pitchFamily="34" charset="0"/>
              <a:buChar char="•"/>
            </a:pPr>
            <a:r>
              <a:rPr lang="en-US" sz="2800" dirty="0"/>
              <a:t>How do we adapt the organization to industry dynamics and redesign the organization to be more decision-centric ?</a:t>
            </a:r>
          </a:p>
          <a:p>
            <a:pPr marL="742950" lvl="1" indent="-285750">
              <a:buFont typeface="Arial" panose="020B0604020202020204" pitchFamily="34" charset="0"/>
              <a:buChar char="•"/>
            </a:pPr>
            <a:endParaRPr lang="en-US" sz="2800" dirty="0"/>
          </a:p>
          <a:p>
            <a:pPr marL="742950" lvl="1" indent="-285750">
              <a:buFont typeface="Arial" panose="020B0604020202020204" pitchFamily="34" charset="0"/>
              <a:buChar char="•"/>
            </a:pPr>
            <a:r>
              <a:rPr lang="en-US" sz="2800" dirty="0"/>
              <a:t>Never think of data as just numbers </a:t>
            </a:r>
            <a:r>
              <a:rPr lang="mr-IN" sz="2800" dirty="0"/>
              <a:t>–</a:t>
            </a:r>
            <a:r>
              <a:rPr lang="en-US" sz="2800" dirty="0"/>
              <a:t> they always have a human element  </a:t>
            </a:r>
          </a:p>
        </p:txBody>
      </p:sp>
    </p:spTree>
    <p:extLst>
      <p:ext uri="{BB962C8B-B14F-4D97-AF65-F5344CB8AC3E}">
        <p14:creationId xmlns:p14="http://schemas.microsoft.com/office/powerpoint/2010/main" val="4281985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a:latin typeface="Arial"/>
                <a:cs typeface="Arial"/>
              </a:rPr>
              <a:t>Stakeholders in a Data Science Project</a:t>
            </a:r>
          </a:p>
        </p:txBody>
      </p:sp>
      <p:sp>
        <p:nvSpPr>
          <p:cNvPr id="4" name="TextBox 3"/>
          <p:cNvSpPr txBox="1"/>
          <p:nvPr/>
        </p:nvSpPr>
        <p:spPr>
          <a:xfrm>
            <a:off x="1828821" y="1194527"/>
            <a:ext cx="7589520"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t>Project Sponsor </a:t>
            </a:r>
          </a:p>
          <a:p>
            <a:pPr marL="742950" lvl="1" indent="-285750">
              <a:buFont typeface="Arial" panose="020B0604020202020204" pitchFamily="34" charset="0"/>
              <a:buChar char="•"/>
            </a:pPr>
            <a:r>
              <a:rPr lang="en-US" sz="2000" dirty="0"/>
              <a:t>Represents the business</a:t>
            </a:r>
          </a:p>
          <a:p>
            <a:pPr marL="742950" lvl="1" indent="-285750">
              <a:buFont typeface="Arial" panose="020B0604020202020204" pitchFamily="34" charset="0"/>
              <a:buChar char="•"/>
            </a:pPr>
            <a:r>
              <a:rPr lang="en-US" sz="2000" dirty="0"/>
              <a:t>Inherits and champions the project</a:t>
            </a:r>
          </a:p>
          <a:p>
            <a:pPr marL="285750" indent="-285750">
              <a:buFont typeface="Arial" panose="020B0604020202020204" pitchFamily="34" charset="0"/>
              <a:buChar char="•"/>
            </a:pPr>
            <a:r>
              <a:rPr lang="en-US" sz="2000" dirty="0"/>
              <a:t>Client</a:t>
            </a:r>
          </a:p>
          <a:p>
            <a:pPr marL="742950" lvl="1" indent="-285750">
              <a:buFont typeface="Arial" panose="020B0604020202020204" pitchFamily="34" charset="0"/>
              <a:buChar char="•"/>
            </a:pPr>
            <a:r>
              <a:rPr lang="en-US" sz="2000" dirty="0"/>
              <a:t> represents end users interests </a:t>
            </a:r>
          </a:p>
          <a:p>
            <a:pPr marL="742950" lvl="1" indent="-285750">
              <a:buFont typeface="Arial" panose="020B0604020202020204" pitchFamily="34" charset="0"/>
              <a:buChar char="•"/>
            </a:pPr>
            <a:r>
              <a:rPr lang="en-US" sz="2000" dirty="0"/>
              <a:t>Domain expert</a:t>
            </a:r>
          </a:p>
          <a:p>
            <a:pPr marL="285750" indent="-285750">
              <a:buFont typeface="Arial" panose="020B0604020202020204" pitchFamily="34" charset="0"/>
              <a:buChar char="•"/>
            </a:pPr>
            <a:r>
              <a:rPr lang="en-US" sz="2000" dirty="0"/>
              <a:t>Data Scientist </a:t>
            </a:r>
          </a:p>
          <a:p>
            <a:pPr marL="742950" lvl="1" indent="-285750">
              <a:buFont typeface="Arial" panose="020B0604020202020204" pitchFamily="34" charset="0"/>
              <a:buChar char="•"/>
            </a:pPr>
            <a:r>
              <a:rPr lang="en-US" sz="2000" dirty="0"/>
              <a:t>Sets and executes analytic strategy </a:t>
            </a:r>
          </a:p>
          <a:p>
            <a:pPr marL="742950" lvl="1" indent="-285750">
              <a:buFont typeface="Arial" panose="020B0604020202020204" pitchFamily="34" charset="0"/>
              <a:buChar char="•"/>
            </a:pPr>
            <a:r>
              <a:rPr lang="en-US" sz="2000" dirty="0"/>
              <a:t>Communicates with sponsor / client</a:t>
            </a:r>
          </a:p>
          <a:p>
            <a:pPr marL="285750" indent="-285750">
              <a:buFont typeface="Arial" panose="020B0604020202020204" pitchFamily="34" charset="0"/>
              <a:buChar char="•"/>
            </a:pPr>
            <a:r>
              <a:rPr lang="en-US" sz="2000" dirty="0"/>
              <a:t>Data Architect </a:t>
            </a:r>
          </a:p>
          <a:p>
            <a:pPr marL="742950" lvl="1" indent="-285750">
              <a:buFont typeface="Arial" panose="020B0604020202020204" pitchFamily="34" charset="0"/>
              <a:buChar char="•"/>
            </a:pPr>
            <a:r>
              <a:rPr lang="en-US" sz="2000" dirty="0"/>
              <a:t>Manages data &amp; data storage </a:t>
            </a:r>
          </a:p>
          <a:p>
            <a:pPr marL="742950" lvl="1" indent="-285750">
              <a:buFont typeface="Arial" panose="020B0604020202020204" pitchFamily="34" charset="0"/>
              <a:buChar char="•"/>
            </a:pPr>
            <a:r>
              <a:rPr lang="en-US" sz="2000" dirty="0"/>
              <a:t>Sometimes manages data collection</a:t>
            </a:r>
          </a:p>
          <a:p>
            <a:pPr marL="285750" indent="-285750">
              <a:buFont typeface="Arial" panose="020B0604020202020204" pitchFamily="34" charset="0"/>
              <a:buChar char="•"/>
            </a:pPr>
            <a:r>
              <a:rPr lang="en-US" sz="2000" dirty="0"/>
              <a:t>Operations </a:t>
            </a:r>
          </a:p>
          <a:p>
            <a:pPr marL="742950" lvl="1" indent="-285750">
              <a:buFont typeface="Arial" panose="020B0604020202020204" pitchFamily="34" charset="0"/>
              <a:buChar char="•"/>
            </a:pPr>
            <a:r>
              <a:rPr lang="en-US" sz="2000" dirty="0"/>
              <a:t>Manages infrastructure </a:t>
            </a:r>
          </a:p>
          <a:p>
            <a:pPr marL="742950" lvl="1" indent="-285750">
              <a:buFont typeface="Arial" panose="020B0604020202020204" pitchFamily="34" charset="0"/>
              <a:buChar char="•"/>
            </a:pPr>
            <a:r>
              <a:rPr lang="en-US" sz="2000" dirty="0"/>
              <a:t>Deploys final product results</a:t>
            </a:r>
          </a:p>
        </p:txBody>
      </p:sp>
    </p:spTree>
    <p:extLst>
      <p:ext uri="{BB962C8B-B14F-4D97-AF65-F5344CB8AC3E}">
        <p14:creationId xmlns:p14="http://schemas.microsoft.com/office/powerpoint/2010/main" val="13463859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a:latin typeface="Arial"/>
                <a:cs typeface="Arial"/>
              </a:rPr>
              <a:t>Tweak, tweak and more tweaks</a:t>
            </a:r>
          </a:p>
        </p:txBody>
      </p:sp>
      <p:sp>
        <p:nvSpPr>
          <p:cNvPr id="4" name="TextBox 3"/>
          <p:cNvSpPr txBox="1"/>
          <p:nvPr/>
        </p:nvSpPr>
        <p:spPr>
          <a:xfrm>
            <a:off x="1828821" y="1274913"/>
            <a:ext cx="7589520"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There are endless amounts of tweaking, feature engineering and additional predictive models to choose from</a:t>
            </a:r>
          </a:p>
          <a:p>
            <a:pPr marL="285750" indent="-285750">
              <a:buFont typeface="Arial" panose="020B0604020202020204" pitchFamily="34" charset="0"/>
              <a:buChar char="•"/>
            </a:pPr>
            <a:r>
              <a:rPr lang="en-US" sz="2400" dirty="0"/>
              <a:t>However, higher accuracy comes at a cost</a:t>
            </a:r>
          </a:p>
          <a:p>
            <a:pPr marL="742950" lvl="1" indent="-285750">
              <a:buFont typeface="Arial" panose="020B0604020202020204" pitchFamily="34" charset="0"/>
              <a:buChar char="•"/>
            </a:pPr>
            <a:r>
              <a:rPr lang="en-US" sz="2400" dirty="0"/>
              <a:t>More creativity to generate additional features</a:t>
            </a:r>
          </a:p>
          <a:p>
            <a:pPr marL="742950" lvl="1" indent="-285750">
              <a:buFont typeface="Arial" panose="020B0604020202020204" pitchFamily="34" charset="0"/>
              <a:buChar char="•"/>
            </a:pPr>
            <a:r>
              <a:rPr lang="en-US" sz="2400" dirty="0"/>
              <a:t>Additional resources on CPU’s, Memory, disk space, </a:t>
            </a:r>
            <a:r>
              <a:rPr lang="en-US" sz="2400" dirty="0" err="1"/>
              <a:t>etc</a:t>
            </a:r>
            <a:r>
              <a:rPr lang="en-US" sz="2400" dirty="0"/>
              <a:t> on the machine to generate a model with results</a:t>
            </a:r>
          </a:p>
          <a:p>
            <a:pPr marL="285750" indent="-285750">
              <a:buFont typeface="Arial" panose="020B0604020202020204" pitchFamily="34" charset="0"/>
              <a:buChar char="•"/>
            </a:pPr>
            <a:r>
              <a:rPr lang="en-US" sz="2400" dirty="0"/>
              <a:t>The steps described today are a start and foundation to oil your machine learning capabilities</a:t>
            </a:r>
          </a:p>
        </p:txBody>
      </p:sp>
    </p:spTree>
    <p:extLst>
      <p:ext uri="{BB962C8B-B14F-4D97-AF65-F5344CB8AC3E}">
        <p14:creationId xmlns:p14="http://schemas.microsoft.com/office/powerpoint/2010/main" val="7542785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a:latin typeface="Arial"/>
                <a:cs typeface="Arial"/>
              </a:rPr>
              <a:t>Data Impact</a:t>
            </a:r>
          </a:p>
        </p:txBody>
      </p:sp>
      <p:sp>
        <p:nvSpPr>
          <p:cNvPr id="4" name="TextBox 3"/>
          <p:cNvSpPr txBox="1"/>
          <p:nvPr/>
        </p:nvSpPr>
        <p:spPr>
          <a:xfrm>
            <a:off x="1680257" y="1222188"/>
            <a:ext cx="7589520" cy="3539430"/>
          </a:xfrm>
          <a:prstGeom prst="rect">
            <a:avLst/>
          </a:prstGeom>
          <a:noFill/>
        </p:spPr>
        <p:txBody>
          <a:bodyPr wrap="square" rtlCol="0">
            <a:spAutoFit/>
          </a:bodyPr>
          <a:lstStyle/>
          <a:p>
            <a:pPr marL="285750" indent="-285750">
              <a:buFont typeface="Arial" panose="020B0604020202020204" pitchFamily="34" charset="0"/>
              <a:buChar char="•"/>
            </a:pPr>
            <a:r>
              <a:rPr lang="en-US" sz="2800" dirty="0"/>
              <a:t>Before sharing results with others in the organization one must approach the following:</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How as the data collected </a:t>
            </a:r>
          </a:p>
          <a:p>
            <a:pPr marL="285750" indent="-285750">
              <a:buFont typeface="Arial" panose="020B0604020202020204" pitchFamily="34" charset="0"/>
              <a:buChar char="•"/>
            </a:pPr>
            <a:r>
              <a:rPr lang="en-US" sz="2800" dirty="0"/>
              <a:t>Is their any bias </a:t>
            </a:r>
          </a:p>
          <a:p>
            <a:pPr marL="285750" indent="-285750">
              <a:buFont typeface="Arial" panose="020B0604020202020204" pitchFamily="34" charset="0"/>
              <a:buChar char="•"/>
            </a:pPr>
            <a:r>
              <a:rPr lang="en-US" sz="2800" dirty="0"/>
              <a:t>What data did you remove and why? </a:t>
            </a:r>
          </a:p>
          <a:p>
            <a:pPr marL="285750" indent="-285750">
              <a:buFont typeface="Arial" panose="020B0604020202020204" pitchFamily="34" charset="0"/>
              <a:buChar char="•"/>
            </a:pPr>
            <a:r>
              <a:rPr lang="en-US" sz="2800" dirty="0"/>
              <a:t>What values are invalid and why? </a:t>
            </a:r>
          </a:p>
          <a:p>
            <a:pPr marL="285750" indent="-285750">
              <a:buFont typeface="Arial" panose="020B0604020202020204" pitchFamily="34" charset="0"/>
              <a:buChar char="•"/>
            </a:pPr>
            <a:r>
              <a:rPr lang="en-US" sz="2800" dirty="0"/>
              <a:t>What assumptions have I made</a:t>
            </a:r>
          </a:p>
        </p:txBody>
      </p:sp>
    </p:spTree>
    <p:extLst>
      <p:ext uri="{BB962C8B-B14F-4D97-AF65-F5344CB8AC3E}">
        <p14:creationId xmlns:p14="http://schemas.microsoft.com/office/powerpoint/2010/main" val="8940568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a:latin typeface="Arial"/>
                <a:cs typeface="Arial"/>
              </a:rPr>
              <a:t>A Data Project guide </a:t>
            </a:r>
          </a:p>
        </p:txBody>
      </p:sp>
      <p:sp>
        <p:nvSpPr>
          <p:cNvPr id="4" name="TextBox 3"/>
          <p:cNvSpPr txBox="1"/>
          <p:nvPr/>
        </p:nvSpPr>
        <p:spPr>
          <a:xfrm>
            <a:off x="1680257" y="1405541"/>
            <a:ext cx="7589520"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t>Different audiences require different kinds of information </a:t>
            </a:r>
          </a:p>
          <a:p>
            <a:pPr marL="285750" indent="-285750">
              <a:buFont typeface="Arial" panose="020B0604020202020204" pitchFamily="34" charset="0"/>
              <a:buChar char="•"/>
            </a:pPr>
            <a:r>
              <a:rPr lang="en-US" sz="2000" dirty="0"/>
              <a:t>Business oriented presentations</a:t>
            </a:r>
          </a:p>
          <a:p>
            <a:pPr marL="742950" lvl="1" indent="-285750">
              <a:buFont typeface="Arial" panose="020B0604020202020204" pitchFamily="34" charset="0"/>
              <a:buChar char="•"/>
            </a:pPr>
            <a:r>
              <a:rPr lang="en-US" sz="2000" dirty="0"/>
              <a:t>Want to understand the impacts of your findings in terms of business metrics</a:t>
            </a:r>
          </a:p>
          <a:p>
            <a:pPr marL="742950" lvl="1"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Technical oriented presentations</a:t>
            </a:r>
          </a:p>
          <a:p>
            <a:pPr marL="742950" lvl="1" indent="-285750">
              <a:buFont typeface="Arial" panose="020B0604020202020204" pitchFamily="34" charset="0"/>
              <a:buChar char="•"/>
            </a:pPr>
            <a:r>
              <a:rPr lang="en-US" sz="2000" dirty="0"/>
              <a:t>How to hand off and operationalize</a:t>
            </a:r>
          </a:p>
          <a:p>
            <a:pPr marL="742950" lvl="1" indent="-285750">
              <a:buFont typeface="Arial" panose="020B0604020202020204" pitchFamily="34" charset="0"/>
              <a:buChar char="•"/>
            </a:pPr>
            <a:r>
              <a:rPr lang="en-US" sz="2000" dirty="0"/>
              <a:t>Methods</a:t>
            </a:r>
          </a:p>
          <a:p>
            <a:pPr marL="742950" lvl="1" indent="-285750">
              <a:buFont typeface="Arial" panose="020B0604020202020204" pitchFamily="34" charset="0"/>
              <a:buChar char="•"/>
            </a:pPr>
            <a:r>
              <a:rPr lang="en-US" sz="2000" dirty="0"/>
              <a:t>Approaches </a:t>
            </a:r>
          </a:p>
          <a:p>
            <a:pPr marL="742950" lvl="1" indent="-285750">
              <a:buFont typeface="Arial" panose="020B0604020202020204" pitchFamily="34" charset="0"/>
              <a:buChar char="•"/>
            </a:pPr>
            <a:r>
              <a:rPr lang="en-US" sz="2000" dirty="0"/>
              <a:t>How-to-guides</a:t>
            </a:r>
          </a:p>
          <a:p>
            <a:pPr marL="742950" lvl="1" indent="-285750">
              <a:buFont typeface="Arial" panose="020B0604020202020204" pitchFamily="34" charset="0"/>
              <a:buChar char="•"/>
            </a:pPr>
            <a:r>
              <a:rPr lang="en-US" sz="2000" dirty="0"/>
              <a:t>Standard Operating Procedure</a:t>
            </a:r>
          </a:p>
          <a:p>
            <a:pPr marL="742950" lvl="1" indent="-285750">
              <a:buFont typeface="Arial" panose="020B0604020202020204" pitchFamily="34" charset="0"/>
              <a:buChar char="•"/>
            </a:pPr>
            <a:r>
              <a:rPr lang="en-US" sz="2000" dirty="0"/>
              <a:t>How will this model help them to their job better</a:t>
            </a:r>
          </a:p>
          <a:p>
            <a:pPr marL="742950" lvl="1" indent="-285750">
              <a:buFont typeface="Arial" panose="020B0604020202020204" pitchFamily="34" charset="0"/>
              <a:buChar char="•"/>
            </a:pPr>
            <a:endParaRPr lang="en-US" sz="2000" dirty="0"/>
          </a:p>
        </p:txBody>
      </p:sp>
    </p:spTree>
    <p:extLst>
      <p:ext uri="{BB962C8B-B14F-4D97-AF65-F5344CB8AC3E}">
        <p14:creationId xmlns:p14="http://schemas.microsoft.com/office/powerpoint/2010/main" val="5587129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1" y="0"/>
            <a:ext cx="7467073" cy="6858000"/>
          </a:xfrm>
          <a:prstGeom prst="rect">
            <a:avLst/>
          </a:prstGeom>
        </p:spPr>
      </p:pic>
    </p:spTree>
    <p:extLst>
      <p:ext uri="{BB962C8B-B14F-4D97-AF65-F5344CB8AC3E}">
        <p14:creationId xmlns:p14="http://schemas.microsoft.com/office/powerpoint/2010/main" val="60615570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4300" y="0"/>
            <a:ext cx="6874646" cy="6858000"/>
          </a:xfrm>
          <a:prstGeom prst="rect">
            <a:avLst/>
          </a:prstGeom>
        </p:spPr>
      </p:pic>
    </p:spTree>
    <p:extLst>
      <p:ext uri="{BB962C8B-B14F-4D97-AF65-F5344CB8AC3E}">
        <p14:creationId xmlns:p14="http://schemas.microsoft.com/office/powerpoint/2010/main" val="214402982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a:latin typeface="Arial"/>
                <a:cs typeface="Arial"/>
              </a:rPr>
              <a:t>What else is there to improve? </a:t>
            </a:r>
          </a:p>
        </p:txBody>
      </p:sp>
      <p:sp>
        <p:nvSpPr>
          <p:cNvPr id="4" name="TextBox 3"/>
          <p:cNvSpPr txBox="1"/>
          <p:nvPr/>
        </p:nvSpPr>
        <p:spPr>
          <a:xfrm>
            <a:off x="1767840" y="802641"/>
            <a:ext cx="7589520" cy="5262979"/>
          </a:xfrm>
          <a:prstGeom prst="rect">
            <a:avLst/>
          </a:prstGeom>
          <a:noFill/>
        </p:spPr>
        <p:txBody>
          <a:bodyPr wrap="square" rtlCol="0">
            <a:spAutoFit/>
          </a:bodyPr>
          <a:lstStyle/>
          <a:p>
            <a:pPr marL="285750" indent="-285750">
              <a:buFont typeface="Arial" panose="020B0604020202020204" pitchFamily="34" charset="0"/>
              <a:buChar char="•"/>
            </a:pPr>
            <a:r>
              <a:rPr lang="en-US" sz="2400" dirty="0"/>
              <a:t>When a project ends or if you get stuck you can always come back to the following:</a:t>
            </a:r>
          </a:p>
          <a:p>
            <a:pPr marL="285750" indent="-285750">
              <a:buFont typeface="Arial" panose="020B0604020202020204" pitchFamily="34" charset="0"/>
              <a:buChar char="•"/>
            </a:pPr>
            <a:endParaRPr lang="en-US" sz="2400" dirty="0"/>
          </a:p>
          <a:p>
            <a:pPr marL="742950" lvl="1" indent="-285750">
              <a:buFont typeface="Arial" panose="020B0604020202020204" pitchFamily="34" charset="0"/>
              <a:buChar char="•"/>
            </a:pPr>
            <a:r>
              <a:rPr lang="en-US" sz="2400" dirty="0"/>
              <a:t>Recruit new partners</a:t>
            </a:r>
          </a:p>
          <a:p>
            <a:pPr marL="742950" lvl="1" indent="-285750">
              <a:buFont typeface="Arial" panose="020B0604020202020204" pitchFamily="34" charset="0"/>
              <a:buChar char="•"/>
            </a:pPr>
            <a:r>
              <a:rPr lang="en-US" sz="2400" dirty="0"/>
              <a:t>Research more profitable business goals </a:t>
            </a:r>
          </a:p>
          <a:p>
            <a:pPr marL="742950" lvl="1" indent="-285750">
              <a:buFont typeface="Arial" panose="020B0604020202020204" pitchFamily="34" charset="0"/>
              <a:buChar char="•"/>
            </a:pPr>
            <a:r>
              <a:rPr lang="en-US" sz="2400" dirty="0"/>
              <a:t>Design new experiments</a:t>
            </a:r>
          </a:p>
          <a:p>
            <a:pPr marL="742950" lvl="1" indent="-285750">
              <a:buFont typeface="Arial" panose="020B0604020202020204" pitchFamily="34" charset="0"/>
              <a:buChar char="•"/>
            </a:pPr>
            <a:r>
              <a:rPr lang="en-US" sz="2400" dirty="0"/>
              <a:t>Specify new variables </a:t>
            </a:r>
          </a:p>
          <a:p>
            <a:pPr marL="742950" lvl="1" indent="-285750">
              <a:buFont typeface="Arial" panose="020B0604020202020204" pitchFamily="34" charset="0"/>
              <a:buChar char="•"/>
            </a:pPr>
            <a:r>
              <a:rPr lang="en-US" sz="2400" dirty="0" smtClean="0"/>
              <a:t>Collect </a:t>
            </a:r>
            <a:r>
              <a:rPr lang="en-US" sz="2400" dirty="0"/>
              <a:t>more data </a:t>
            </a:r>
          </a:p>
          <a:p>
            <a:pPr marL="742950" lvl="1" indent="-285750">
              <a:buFont typeface="Arial" panose="020B0604020202020204" pitchFamily="34" charset="0"/>
              <a:buChar char="•"/>
            </a:pPr>
            <a:r>
              <a:rPr lang="en-US" sz="2400" dirty="0"/>
              <a:t>Explore new </a:t>
            </a:r>
            <a:r>
              <a:rPr lang="en-US" sz="2400" dirty="0" smtClean="0"/>
              <a:t>visualizations </a:t>
            </a:r>
            <a:endParaRPr lang="en-US" sz="2400" dirty="0"/>
          </a:p>
          <a:p>
            <a:pPr marL="742950" lvl="1" indent="-285750">
              <a:buFont typeface="Arial" panose="020B0604020202020204" pitchFamily="34" charset="0"/>
              <a:buChar char="•"/>
            </a:pPr>
            <a:r>
              <a:rPr lang="en-US" sz="2400" dirty="0"/>
              <a:t>Design new presentations </a:t>
            </a:r>
          </a:p>
          <a:p>
            <a:pPr marL="742950" lvl="1" indent="-285750">
              <a:buFont typeface="Arial" panose="020B0604020202020204" pitchFamily="34" charset="0"/>
              <a:buChar char="•"/>
            </a:pPr>
            <a:r>
              <a:rPr lang="en-US" sz="2400" dirty="0"/>
              <a:t>Test old assumptions</a:t>
            </a:r>
          </a:p>
          <a:p>
            <a:pPr marL="742950" lvl="1" indent="-285750">
              <a:buFont typeface="Arial" panose="020B0604020202020204" pitchFamily="34" charset="0"/>
              <a:buChar char="•"/>
            </a:pPr>
            <a:r>
              <a:rPr lang="en-US" sz="2400" dirty="0"/>
              <a:t>Implement new methods </a:t>
            </a:r>
          </a:p>
          <a:p>
            <a:pPr marL="742950" lvl="1" indent="-285750">
              <a:buFont typeface="Arial" panose="020B0604020202020204" pitchFamily="34" charset="0"/>
              <a:buChar char="•"/>
            </a:pPr>
            <a:r>
              <a:rPr lang="en-US" sz="2400" dirty="0"/>
              <a:t>Try new tools </a:t>
            </a:r>
          </a:p>
          <a:p>
            <a:pPr marL="742950" lvl="1" indent="-285750">
              <a:buFont typeface="Arial" panose="020B0604020202020204" pitchFamily="34" charset="0"/>
              <a:buChar char="•"/>
            </a:pPr>
            <a:r>
              <a:rPr lang="en-US" sz="2400" dirty="0"/>
              <a:t>Take another NYC Data Science Academy Course </a:t>
            </a:r>
            <a:r>
              <a:rPr lang="en-US" sz="2400" dirty="0">
                <a:sym typeface="Wingdings"/>
              </a:rPr>
              <a:t> </a:t>
            </a:r>
            <a:endParaRPr lang="en-US" sz="2400" dirty="0"/>
          </a:p>
        </p:txBody>
      </p:sp>
    </p:spTree>
    <p:extLst>
      <p:ext uri="{BB962C8B-B14F-4D97-AF65-F5344CB8AC3E}">
        <p14:creationId xmlns:p14="http://schemas.microsoft.com/office/powerpoint/2010/main" val="20812061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80257" y="197212"/>
            <a:ext cx="7886648" cy="387798"/>
          </a:xfrm>
          <a:prstGeom prst="rect">
            <a:avLst/>
          </a:prstGeom>
          <a:noFill/>
        </p:spPr>
        <p:txBody>
          <a:bodyPr wrap="square" rtlCol="0">
            <a:spAutoFit/>
          </a:bodyPr>
          <a:lstStyle/>
          <a:p>
            <a:pPr>
              <a:lnSpc>
                <a:spcPct val="80000"/>
              </a:lnSpc>
            </a:pPr>
            <a:r>
              <a:rPr lang="en-US" sz="2400" b="1" dirty="0">
                <a:latin typeface="Arial"/>
                <a:cs typeface="Arial"/>
              </a:rPr>
              <a:t>Hands On Exercise </a:t>
            </a:r>
          </a:p>
        </p:txBody>
      </p:sp>
      <p:sp>
        <p:nvSpPr>
          <p:cNvPr id="4" name="TextBox 3"/>
          <p:cNvSpPr txBox="1"/>
          <p:nvPr/>
        </p:nvSpPr>
        <p:spPr>
          <a:xfrm>
            <a:off x="1680257" y="1486033"/>
            <a:ext cx="7589520" cy="523220"/>
          </a:xfrm>
          <a:prstGeom prst="rect">
            <a:avLst/>
          </a:prstGeom>
          <a:noFill/>
        </p:spPr>
        <p:txBody>
          <a:bodyPr wrap="square" rtlCol="0">
            <a:spAutoFit/>
          </a:bodyPr>
          <a:lstStyle/>
          <a:p>
            <a:pPr marL="285750" indent="-285750">
              <a:buFont typeface="Arial" panose="020B0604020202020204" pitchFamily="34" charset="0"/>
              <a:buChar char="•"/>
            </a:pPr>
            <a:r>
              <a:rPr lang="en-US" sz="2800" dirty="0"/>
              <a:t>Big Box Store competitors </a:t>
            </a:r>
          </a:p>
        </p:txBody>
      </p:sp>
    </p:spTree>
    <p:extLst>
      <p:ext uri="{BB962C8B-B14F-4D97-AF65-F5344CB8AC3E}">
        <p14:creationId xmlns:p14="http://schemas.microsoft.com/office/powerpoint/2010/main" val="21081882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61233" y="1437213"/>
            <a:ext cx="5914986" cy="313932"/>
          </a:xfrm>
          <a:prstGeom prst="rect">
            <a:avLst/>
          </a:prstGeom>
          <a:noFill/>
        </p:spPr>
        <p:txBody>
          <a:bodyPr wrap="square" rtlCol="0">
            <a:spAutoFit/>
          </a:bodyPr>
          <a:lstStyle/>
          <a:p>
            <a:pPr>
              <a:lnSpc>
                <a:spcPct val="80000"/>
              </a:lnSpc>
            </a:pPr>
            <a:r>
              <a:rPr lang="en-US" b="1" dirty="0">
                <a:latin typeface="Arial"/>
                <a:cs typeface="Arial"/>
              </a:rPr>
              <a:t>Home Depot vs Lowes </a:t>
            </a:r>
          </a:p>
        </p:txBody>
      </p:sp>
      <p:sp>
        <p:nvSpPr>
          <p:cNvPr id="4" name="TextBox 3"/>
          <p:cNvSpPr txBox="1"/>
          <p:nvPr/>
        </p:nvSpPr>
        <p:spPr>
          <a:xfrm>
            <a:off x="2784193" y="1971776"/>
            <a:ext cx="5692140" cy="3323987"/>
          </a:xfrm>
          <a:prstGeom prst="rect">
            <a:avLst/>
          </a:prstGeom>
          <a:noFill/>
        </p:spPr>
        <p:txBody>
          <a:bodyPr wrap="square" rtlCol="0">
            <a:spAutoFit/>
          </a:bodyPr>
          <a:lstStyle/>
          <a:p>
            <a:pPr marL="214313" indent="-214313">
              <a:buFont typeface="Arial" panose="020B0604020202020204" pitchFamily="34" charset="0"/>
              <a:buChar char="•"/>
            </a:pPr>
            <a:r>
              <a:rPr lang="en-US" sz="2100" dirty="0"/>
              <a:t>The </a:t>
            </a:r>
            <a:r>
              <a:rPr lang="en-US" sz="2100" dirty="0" err="1"/>
              <a:t>HDLData</a:t>
            </a:r>
            <a:r>
              <a:rPr lang="en-US" sz="2100" dirty="0"/>
              <a:t> is a compilation of a web scrapper to obtain recent Home Depot and Lowes stores across all 50 states. The store location data was merged with 2000 and 2010 Census data and identifies the demographics of the store locations. </a:t>
            </a:r>
          </a:p>
          <a:p>
            <a:pPr marL="214313" indent="-214313">
              <a:buFont typeface="Arial" panose="020B0604020202020204" pitchFamily="34" charset="0"/>
              <a:buChar char="•"/>
            </a:pPr>
            <a:r>
              <a:rPr lang="en-US" sz="2100" dirty="0"/>
              <a:t>While there are similarities in the stores of what they sell (home improvement merchandise) there is a unique strategy for each of the stores target market. </a:t>
            </a:r>
          </a:p>
        </p:txBody>
      </p:sp>
    </p:spTree>
    <p:extLst>
      <p:ext uri="{BB962C8B-B14F-4D97-AF65-F5344CB8AC3E}">
        <p14:creationId xmlns:p14="http://schemas.microsoft.com/office/powerpoint/2010/main" val="8436353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61233" y="1437213"/>
            <a:ext cx="5914986" cy="313932"/>
          </a:xfrm>
          <a:prstGeom prst="rect">
            <a:avLst/>
          </a:prstGeom>
          <a:noFill/>
        </p:spPr>
        <p:txBody>
          <a:bodyPr wrap="square" rtlCol="0">
            <a:spAutoFit/>
          </a:bodyPr>
          <a:lstStyle/>
          <a:p>
            <a:pPr>
              <a:lnSpc>
                <a:spcPct val="80000"/>
              </a:lnSpc>
            </a:pPr>
            <a:r>
              <a:rPr lang="en-US" b="1" dirty="0">
                <a:latin typeface="Arial"/>
                <a:cs typeface="Arial"/>
              </a:rPr>
              <a:t>Home Depot vs Lowes </a:t>
            </a:r>
          </a:p>
        </p:txBody>
      </p:sp>
      <p:sp>
        <p:nvSpPr>
          <p:cNvPr id="4" name="TextBox 3"/>
          <p:cNvSpPr txBox="1"/>
          <p:nvPr/>
        </p:nvSpPr>
        <p:spPr>
          <a:xfrm>
            <a:off x="2770477" y="1807183"/>
            <a:ext cx="5692140" cy="4316566"/>
          </a:xfrm>
          <a:prstGeom prst="rect">
            <a:avLst/>
          </a:prstGeom>
          <a:noFill/>
        </p:spPr>
        <p:txBody>
          <a:bodyPr wrap="square" rtlCol="0">
            <a:spAutoFit/>
          </a:bodyPr>
          <a:lstStyle/>
          <a:p>
            <a:pPr marL="214313" indent="-214313">
              <a:buFont typeface="Arial" panose="020B0604020202020204" pitchFamily="34" charset="0"/>
              <a:buChar char="•"/>
            </a:pPr>
            <a:r>
              <a:rPr lang="en-US" sz="1200" dirty="0"/>
              <a:t>Data Dictionary </a:t>
            </a:r>
          </a:p>
          <a:p>
            <a:pPr marL="557213" lvl="1" indent="-214313">
              <a:buFont typeface="Arial" panose="020B0604020202020204" pitchFamily="34" charset="0"/>
              <a:buChar char="•"/>
            </a:pPr>
            <a:r>
              <a:rPr lang="en-US" sz="1050" dirty="0" err="1"/>
              <a:t>Areaname</a:t>
            </a:r>
            <a:r>
              <a:rPr lang="en-US" sz="1050" dirty="0"/>
              <a:t> </a:t>
            </a:r>
            <a:r>
              <a:rPr lang="mr-IN" sz="1050" dirty="0"/>
              <a:t>–</a:t>
            </a:r>
            <a:r>
              <a:rPr lang="en-US" sz="1050" dirty="0"/>
              <a:t> city / town  name</a:t>
            </a:r>
          </a:p>
          <a:p>
            <a:pPr marL="557213" lvl="1" indent="-214313">
              <a:buFont typeface="Arial" panose="020B0604020202020204" pitchFamily="34" charset="0"/>
              <a:buChar char="•"/>
            </a:pPr>
            <a:r>
              <a:rPr lang="en-US" sz="1050" dirty="0"/>
              <a:t>County </a:t>
            </a:r>
            <a:r>
              <a:rPr lang="mr-IN" sz="1050" dirty="0"/>
              <a:t>–</a:t>
            </a:r>
            <a:r>
              <a:rPr lang="en-US" sz="1050" dirty="0"/>
              <a:t> </a:t>
            </a:r>
            <a:r>
              <a:rPr lang="en-US" sz="1050" dirty="0" err="1"/>
              <a:t>zipcode</a:t>
            </a:r>
            <a:endParaRPr lang="en-US" sz="1050" dirty="0"/>
          </a:p>
          <a:p>
            <a:pPr marL="557213" lvl="1" indent="-214313">
              <a:buFont typeface="Arial" panose="020B0604020202020204" pitchFamily="34" charset="0"/>
              <a:buChar char="•"/>
            </a:pPr>
            <a:r>
              <a:rPr lang="en-US" sz="1050" dirty="0"/>
              <a:t>State </a:t>
            </a:r>
          </a:p>
          <a:p>
            <a:pPr marL="557213" lvl="1" indent="-214313">
              <a:buFont typeface="Arial" panose="020B0604020202020204" pitchFamily="34" charset="0"/>
              <a:buChar char="•"/>
            </a:pPr>
            <a:r>
              <a:rPr lang="en-US" sz="1050" dirty="0" err="1"/>
              <a:t>Lcount</a:t>
            </a:r>
            <a:r>
              <a:rPr lang="en-US" sz="1050" dirty="0"/>
              <a:t> </a:t>
            </a:r>
            <a:r>
              <a:rPr lang="mr-IN" sz="1050" dirty="0"/>
              <a:t>–</a:t>
            </a:r>
            <a:r>
              <a:rPr lang="en-US" sz="1050" dirty="0"/>
              <a:t> count of Lowes stores in the town/city</a:t>
            </a:r>
          </a:p>
          <a:p>
            <a:pPr marL="557213" lvl="1" indent="-214313">
              <a:buFont typeface="Arial" panose="020B0604020202020204" pitchFamily="34" charset="0"/>
              <a:buChar char="•"/>
            </a:pPr>
            <a:r>
              <a:rPr lang="en-US" sz="1050" dirty="0" err="1"/>
              <a:t>Hdcount</a:t>
            </a:r>
            <a:r>
              <a:rPr lang="en-US" sz="1050" dirty="0"/>
              <a:t> </a:t>
            </a:r>
            <a:r>
              <a:rPr lang="mr-IN" sz="1050" dirty="0"/>
              <a:t>–</a:t>
            </a:r>
            <a:r>
              <a:rPr lang="en-US" sz="1050" dirty="0"/>
              <a:t> count of Home Depot in the town/city</a:t>
            </a:r>
          </a:p>
          <a:p>
            <a:pPr marL="557213" lvl="1" indent="-214313">
              <a:buFont typeface="Arial" panose="020B0604020202020204" pitchFamily="34" charset="0"/>
              <a:buChar char="•"/>
            </a:pPr>
            <a:r>
              <a:rPr lang="en-US" sz="1050" dirty="0"/>
              <a:t>Pop_2000 </a:t>
            </a:r>
            <a:r>
              <a:rPr lang="mr-IN" sz="1050" dirty="0"/>
              <a:t>–</a:t>
            </a:r>
            <a:r>
              <a:rPr lang="en-US" sz="1050" dirty="0"/>
              <a:t> population in 2000</a:t>
            </a:r>
          </a:p>
          <a:p>
            <a:pPr marL="557213" lvl="1" indent="-214313">
              <a:buFont typeface="Arial" panose="020B0604020202020204" pitchFamily="34" charset="0"/>
              <a:buChar char="•"/>
            </a:pPr>
            <a:r>
              <a:rPr lang="en-US" sz="1050" dirty="0"/>
              <a:t>Pop_2010 </a:t>
            </a:r>
            <a:r>
              <a:rPr lang="mr-IN" sz="1050" dirty="0"/>
              <a:t>–</a:t>
            </a:r>
            <a:r>
              <a:rPr lang="en-US" sz="1050" dirty="0"/>
              <a:t> population in 2010</a:t>
            </a:r>
          </a:p>
          <a:p>
            <a:pPr marL="557213" lvl="1" indent="-214313">
              <a:buFont typeface="Arial" panose="020B0604020202020204" pitchFamily="34" charset="0"/>
              <a:buChar char="•"/>
            </a:pPr>
            <a:r>
              <a:rPr lang="en-US" sz="1050" dirty="0"/>
              <a:t>Income_2000 </a:t>
            </a:r>
            <a:r>
              <a:rPr lang="mr-IN" sz="1050" dirty="0"/>
              <a:t>–</a:t>
            </a:r>
            <a:r>
              <a:rPr lang="en-US" sz="1050" dirty="0"/>
              <a:t> </a:t>
            </a:r>
            <a:r>
              <a:rPr lang="en-US" sz="1050" dirty="0" err="1"/>
              <a:t>avg</a:t>
            </a:r>
            <a:r>
              <a:rPr lang="en-US" sz="1050" dirty="0"/>
              <a:t> income in 2000</a:t>
            </a:r>
          </a:p>
          <a:p>
            <a:pPr marL="557213" lvl="1" indent="-214313">
              <a:buFont typeface="Arial" panose="020B0604020202020204" pitchFamily="34" charset="0"/>
              <a:buChar char="•"/>
            </a:pPr>
            <a:r>
              <a:rPr lang="en-US" sz="1050" dirty="0"/>
              <a:t>Income_2010 </a:t>
            </a:r>
            <a:r>
              <a:rPr lang="mr-IN" sz="1050" dirty="0"/>
              <a:t>–</a:t>
            </a:r>
            <a:r>
              <a:rPr lang="en-US" sz="1050" dirty="0"/>
              <a:t> </a:t>
            </a:r>
            <a:r>
              <a:rPr lang="en-US" sz="1050" dirty="0" err="1"/>
              <a:t>avg</a:t>
            </a:r>
            <a:r>
              <a:rPr lang="en-US" sz="1050" dirty="0"/>
              <a:t> income in 2010</a:t>
            </a:r>
          </a:p>
          <a:p>
            <a:pPr marL="557213" lvl="1" indent="-214313">
              <a:buFont typeface="Arial" panose="020B0604020202020204" pitchFamily="34" charset="0"/>
              <a:buChar char="•"/>
            </a:pPr>
            <a:r>
              <a:rPr lang="en-US" sz="1050" dirty="0"/>
              <a:t>pct_U18_2000 </a:t>
            </a:r>
            <a:r>
              <a:rPr lang="mr-IN" sz="1050" dirty="0"/>
              <a:t>–</a:t>
            </a:r>
            <a:r>
              <a:rPr lang="en-US" sz="1050" dirty="0"/>
              <a:t> percent under 18 in 2000 </a:t>
            </a:r>
          </a:p>
          <a:p>
            <a:pPr marL="557213" lvl="1" indent="-214313">
              <a:buFont typeface="Arial" panose="020B0604020202020204" pitchFamily="34" charset="0"/>
              <a:buChar char="•"/>
            </a:pPr>
            <a:r>
              <a:rPr lang="en-US" sz="1050" dirty="0"/>
              <a:t>pct_U18_2010 </a:t>
            </a:r>
            <a:r>
              <a:rPr lang="mr-IN" sz="1050" dirty="0"/>
              <a:t>–</a:t>
            </a:r>
            <a:r>
              <a:rPr lang="en-US" sz="1050" dirty="0"/>
              <a:t> percent under 18 in 2010</a:t>
            </a:r>
          </a:p>
          <a:p>
            <a:pPr marL="557213" lvl="1" indent="-214313">
              <a:buFont typeface="Arial" panose="020B0604020202020204" pitchFamily="34" charset="0"/>
              <a:buChar char="•"/>
            </a:pPr>
            <a:r>
              <a:rPr lang="en-US" sz="1050" dirty="0"/>
              <a:t>Pct_college_2000 </a:t>
            </a:r>
            <a:r>
              <a:rPr lang="mr-IN" sz="1050" dirty="0"/>
              <a:t>–</a:t>
            </a:r>
            <a:r>
              <a:rPr lang="en-US" sz="1050" dirty="0"/>
              <a:t> percent in college per town in 2000</a:t>
            </a:r>
          </a:p>
          <a:p>
            <a:pPr marL="557213" lvl="1" indent="-214313">
              <a:buFont typeface="Arial" panose="020B0604020202020204" pitchFamily="34" charset="0"/>
              <a:buChar char="•"/>
            </a:pPr>
            <a:r>
              <a:rPr lang="en-US" sz="1050" dirty="0"/>
              <a:t>Pct_college_2010 </a:t>
            </a:r>
            <a:r>
              <a:rPr lang="mr-IN" sz="1050" dirty="0"/>
              <a:t>–</a:t>
            </a:r>
            <a:r>
              <a:rPr lang="en-US" sz="1050" dirty="0"/>
              <a:t> percent in college per town in 2010</a:t>
            </a:r>
          </a:p>
          <a:p>
            <a:pPr marL="557213" lvl="1" indent="-214313">
              <a:buFont typeface="Arial" panose="020B0604020202020204" pitchFamily="34" charset="0"/>
              <a:buChar char="•"/>
            </a:pPr>
            <a:r>
              <a:rPr lang="en-US" sz="1050" dirty="0"/>
              <a:t>Ownhome_2000 </a:t>
            </a:r>
            <a:r>
              <a:rPr lang="mr-IN" sz="1050" dirty="0"/>
              <a:t>–</a:t>
            </a:r>
            <a:r>
              <a:rPr lang="en-US" sz="1050" dirty="0"/>
              <a:t> percent owned home in 2000</a:t>
            </a:r>
          </a:p>
          <a:p>
            <a:pPr marL="557213" lvl="1" indent="-214313">
              <a:buFont typeface="Arial" panose="020B0604020202020204" pitchFamily="34" charset="0"/>
              <a:buChar char="•"/>
            </a:pPr>
            <a:r>
              <a:rPr lang="en-US" sz="1050" dirty="0"/>
              <a:t>Ownhome_2010 </a:t>
            </a:r>
            <a:r>
              <a:rPr lang="mr-IN" sz="1050" dirty="0"/>
              <a:t>–</a:t>
            </a:r>
            <a:r>
              <a:rPr lang="en-US" sz="1050" dirty="0"/>
              <a:t> percent owned home in 2010</a:t>
            </a:r>
          </a:p>
          <a:p>
            <a:pPr marL="557213" lvl="1" indent="-214313">
              <a:buFont typeface="Arial" panose="020B0604020202020204" pitchFamily="34" charset="0"/>
              <a:buChar char="•"/>
            </a:pPr>
            <a:r>
              <a:rPr lang="en-US" sz="1050" dirty="0"/>
              <a:t>Density_2000 </a:t>
            </a:r>
            <a:r>
              <a:rPr lang="mr-IN" sz="1050" dirty="0"/>
              <a:t>–</a:t>
            </a:r>
            <a:r>
              <a:rPr lang="en-US" sz="1050" dirty="0"/>
              <a:t> percent density per town in 2000</a:t>
            </a:r>
          </a:p>
          <a:p>
            <a:pPr marL="557213" lvl="1" indent="-214313">
              <a:buFont typeface="Arial" panose="020B0604020202020204" pitchFamily="34" charset="0"/>
              <a:buChar char="•"/>
            </a:pPr>
            <a:r>
              <a:rPr lang="en-US" sz="1050" dirty="0"/>
              <a:t>Density_2010 </a:t>
            </a:r>
            <a:r>
              <a:rPr lang="mr-IN" sz="1050" dirty="0"/>
              <a:t>–</a:t>
            </a:r>
            <a:r>
              <a:rPr lang="en-US" sz="1050" dirty="0"/>
              <a:t> percent density per town in 2010</a:t>
            </a:r>
          </a:p>
          <a:p>
            <a:pPr marL="557213" lvl="1" indent="-214313">
              <a:buFont typeface="Arial" panose="020B0604020202020204" pitchFamily="34" charset="0"/>
              <a:buChar char="•"/>
            </a:pPr>
            <a:r>
              <a:rPr lang="en-US" sz="1050" dirty="0"/>
              <a:t>Pct_white_2000 </a:t>
            </a:r>
            <a:r>
              <a:rPr lang="mr-IN" sz="1050" dirty="0"/>
              <a:t>–</a:t>
            </a:r>
            <a:r>
              <a:rPr lang="en-US" sz="1050" dirty="0"/>
              <a:t> percent of Caucasian in town in 2000</a:t>
            </a:r>
          </a:p>
          <a:p>
            <a:pPr marL="557213" lvl="1" indent="-214313">
              <a:buFont typeface="Arial" panose="020B0604020202020204" pitchFamily="34" charset="0"/>
              <a:buChar char="•"/>
            </a:pPr>
            <a:r>
              <a:rPr lang="en-US" sz="1050" dirty="0"/>
              <a:t>Pct_white_2010 </a:t>
            </a:r>
            <a:r>
              <a:rPr lang="mr-IN" sz="1050" dirty="0"/>
              <a:t>–</a:t>
            </a:r>
            <a:r>
              <a:rPr lang="en-US" sz="1050" dirty="0"/>
              <a:t> percent of Caucasian in town in 2010</a:t>
            </a:r>
          </a:p>
          <a:p>
            <a:pPr marL="557213" lvl="1" indent="-214313">
              <a:buFont typeface="Arial" panose="020B0604020202020204" pitchFamily="34" charset="0"/>
              <a:buChar char="•"/>
            </a:pPr>
            <a:r>
              <a:rPr lang="en-US" sz="1050" dirty="0"/>
              <a:t>Pct_black_2000 </a:t>
            </a:r>
            <a:r>
              <a:rPr lang="mr-IN" sz="1050" dirty="0"/>
              <a:t>–</a:t>
            </a:r>
            <a:r>
              <a:rPr lang="en-US" sz="1050" dirty="0"/>
              <a:t> percent African American in 2000</a:t>
            </a:r>
          </a:p>
          <a:p>
            <a:pPr marL="557213" lvl="1" indent="-214313">
              <a:buFont typeface="Arial" panose="020B0604020202020204" pitchFamily="34" charset="0"/>
              <a:buChar char="•"/>
            </a:pPr>
            <a:r>
              <a:rPr lang="en-US" sz="1050" dirty="0"/>
              <a:t>Pct_black_2010 </a:t>
            </a:r>
            <a:r>
              <a:rPr lang="mr-IN" sz="1050" dirty="0"/>
              <a:t>–</a:t>
            </a:r>
            <a:r>
              <a:rPr lang="en-US" sz="1050" dirty="0"/>
              <a:t> percent African American in 2010</a:t>
            </a:r>
          </a:p>
          <a:p>
            <a:pPr marL="557213" lvl="1" indent="-214313">
              <a:buFont typeface="Arial" panose="020B0604020202020204" pitchFamily="34" charset="0"/>
              <a:buChar char="•"/>
            </a:pPr>
            <a:endParaRPr lang="en-US" sz="1050" dirty="0"/>
          </a:p>
          <a:p>
            <a:pPr marL="557213" lvl="1" indent="-214313">
              <a:buFont typeface="Arial" panose="020B0604020202020204" pitchFamily="34" charset="0"/>
              <a:buChar char="•"/>
            </a:pPr>
            <a:endParaRPr lang="en-US" sz="1050" dirty="0"/>
          </a:p>
          <a:p>
            <a:pPr marL="557213" lvl="1" indent="-214313">
              <a:buFont typeface="Arial" panose="020B0604020202020204" pitchFamily="34" charset="0"/>
              <a:buChar char="•"/>
            </a:pPr>
            <a:endParaRPr lang="en-US" sz="1050" dirty="0"/>
          </a:p>
          <a:p>
            <a:pPr marL="557213" lvl="1" indent="-214313">
              <a:buFont typeface="Arial" panose="020B0604020202020204" pitchFamily="34" charset="0"/>
              <a:buChar char="•"/>
            </a:pPr>
            <a:endParaRPr lang="en-US" sz="1050" dirty="0"/>
          </a:p>
        </p:txBody>
      </p:sp>
    </p:spTree>
    <p:extLst>
      <p:ext uri="{BB962C8B-B14F-4D97-AF65-F5344CB8AC3E}">
        <p14:creationId xmlns:p14="http://schemas.microsoft.com/office/powerpoint/2010/main" val="88190861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961233" y="1437213"/>
            <a:ext cx="5914986" cy="313932"/>
          </a:xfrm>
          <a:prstGeom prst="rect">
            <a:avLst/>
          </a:prstGeom>
          <a:noFill/>
        </p:spPr>
        <p:txBody>
          <a:bodyPr wrap="square" rtlCol="0">
            <a:spAutoFit/>
          </a:bodyPr>
          <a:lstStyle/>
          <a:p>
            <a:pPr>
              <a:lnSpc>
                <a:spcPct val="80000"/>
              </a:lnSpc>
            </a:pPr>
            <a:r>
              <a:rPr lang="en-US" b="1" dirty="0">
                <a:latin typeface="Arial"/>
                <a:cs typeface="Arial"/>
              </a:rPr>
              <a:t>Questions</a:t>
            </a:r>
          </a:p>
        </p:txBody>
      </p:sp>
      <p:sp>
        <p:nvSpPr>
          <p:cNvPr id="4" name="TextBox 3"/>
          <p:cNvSpPr txBox="1"/>
          <p:nvPr/>
        </p:nvSpPr>
        <p:spPr>
          <a:xfrm>
            <a:off x="1961234" y="1827758"/>
            <a:ext cx="8100977" cy="2354491"/>
          </a:xfrm>
          <a:prstGeom prst="rect">
            <a:avLst/>
          </a:prstGeom>
          <a:noFill/>
        </p:spPr>
        <p:txBody>
          <a:bodyPr wrap="square" rtlCol="0">
            <a:spAutoFit/>
          </a:bodyPr>
          <a:lstStyle/>
          <a:p>
            <a:pPr marL="214313" indent="-214313">
              <a:buFont typeface="Arial" panose="020B0604020202020204" pitchFamily="34" charset="0"/>
              <a:buChar char="•"/>
            </a:pPr>
            <a:r>
              <a:rPr lang="en-US" sz="2100" dirty="0"/>
              <a:t>How do these box stores make their decisions about where to locate their stores? Do they follow a certain criteria of demographics to choose their locations? How are the chains similar in their decision making ? How are they different? </a:t>
            </a:r>
          </a:p>
          <a:p>
            <a:pPr marL="214313" indent="-214313">
              <a:buFont typeface="Arial" panose="020B0604020202020204" pitchFamily="34" charset="0"/>
              <a:buChar char="•"/>
            </a:pPr>
            <a:r>
              <a:rPr lang="en-US" sz="2100" dirty="0"/>
              <a:t>What kind of customers are Lowes and Home Depot targeting?</a:t>
            </a:r>
          </a:p>
          <a:p>
            <a:pPr marL="214313" indent="-214313">
              <a:buFont typeface="Arial" panose="020B0604020202020204" pitchFamily="34" charset="0"/>
              <a:buChar char="•"/>
            </a:pPr>
            <a:r>
              <a:rPr lang="en-US" sz="2100" dirty="0"/>
              <a:t>What are the top 5 towns / cities that can be predicted as potential candidates for new locations for both Lowes and Home Depot? </a:t>
            </a:r>
          </a:p>
        </p:txBody>
      </p:sp>
    </p:spTree>
    <p:extLst>
      <p:ext uri="{BB962C8B-B14F-4D97-AF65-F5344CB8AC3E}">
        <p14:creationId xmlns:p14="http://schemas.microsoft.com/office/powerpoint/2010/main" val="3583931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3968" y="1159002"/>
            <a:ext cx="4937760" cy="4389120"/>
          </a:xfrm>
          <a:prstGeom prst="rect">
            <a:avLst/>
          </a:prstGeom>
        </p:spPr>
      </p:pic>
    </p:spTree>
    <p:extLst>
      <p:ext uri="{BB962C8B-B14F-4D97-AF65-F5344CB8AC3E}">
        <p14:creationId xmlns:p14="http://schemas.microsoft.com/office/powerpoint/2010/main" val="511586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81297" y="3031852"/>
            <a:ext cx="7886648" cy="387798"/>
          </a:xfrm>
          <a:prstGeom prst="rect">
            <a:avLst/>
          </a:prstGeom>
          <a:noFill/>
        </p:spPr>
        <p:txBody>
          <a:bodyPr wrap="square" rtlCol="0">
            <a:spAutoFit/>
          </a:bodyPr>
          <a:lstStyle/>
          <a:p>
            <a:pPr algn="ctr">
              <a:lnSpc>
                <a:spcPct val="80000"/>
              </a:lnSpc>
            </a:pPr>
            <a:r>
              <a:rPr lang="en-US" sz="2400" b="1" dirty="0">
                <a:latin typeface="Arial"/>
                <a:cs typeface="Arial"/>
              </a:rPr>
              <a:t>Strategy</a:t>
            </a:r>
          </a:p>
        </p:txBody>
      </p:sp>
    </p:spTree>
    <p:extLst>
      <p:ext uri="{BB962C8B-B14F-4D97-AF65-F5344CB8AC3E}">
        <p14:creationId xmlns:p14="http://schemas.microsoft.com/office/powerpoint/2010/main" val="6361679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5389" y="1117854"/>
            <a:ext cx="5374826" cy="4457282"/>
          </a:xfrm>
          <a:prstGeom prst="rect">
            <a:avLst/>
          </a:prstGeom>
        </p:spPr>
      </p:pic>
    </p:spTree>
    <p:extLst>
      <p:ext uri="{BB962C8B-B14F-4D97-AF65-F5344CB8AC3E}">
        <p14:creationId xmlns:p14="http://schemas.microsoft.com/office/powerpoint/2010/main" val="2131496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562600" y="123713"/>
            <a:ext cx="7589520" cy="523220"/>
          </a:xfrm>
          <a:prstGeom prst="rect">
            <a:avLst/>
          </a:prstGeom>
          <a:noFill/>
        </p:spPr>
        <p:txBody>
          <a:bodyPr wrap="square" rtlCol="0">
            <a:spAutoFit/>
          </a:bodyPr>
          <a:lstStyle/>
          <a:p>
            <a:pPr marL="285750" indent="-285750">
              <a:buFont typeface="Arial" panose="020B0604020202020204" pitchFamily="34" charset="0"/>
              <a:buChar char="•"/>
            </a:pPr>
            <a:r>
              <a:rPr lang="en-US" sz="2800" dirty="0"/>
              <a:t>Blogs and the </a:t>
            </a:r>
            <a:r>
              <a:rPr lang="en-US" sz="2800" dirty="0" err="1"/>
              <a:t>twitterverse</a:t>
            </a:r>
            <a:r>
              <a:rPr lang="en-US" sz="2800" dirty="0"/>
              <a:t> </a:t>
            </a:r>
            <a:r>
              <a:rPr lang="mr-IN" sz="2800" dirty="0"/>
              <a:t>&lt;</a:t>
            </a:r>
            <a:r>
              <a:rPr lang="en-US" sz="2800" dirty="0"/>
              <a:t> </a:t>
            </a:r>
          </a:p>
        </p:txBody>
      </p:sp>
      <p:sp>
        <p:nvSpPr>
          <p:cNvPr id="3" name="TextBox 2"/>
          <p:cNvSpPr txBox="1"/>
          <p:nvPr/>
        </p:nvSpPr>
        <p:spPr>
          <a:xfrm>
            <a:off x="1767840" y="1284344"/>
            <a:ext cx="7589520" cy="2677656"/>
          </a:xfrm>
          <a:prstGeom prst="rect">
            <a:avLst/>
          </a:prstGeom>
          <a:noFill/>
        </p:spPr>
        <p:txBody>
          <a:bodyPr wrap="square" rtlCol="0">
            <a:spAutoFit/>
          </a:bodyPr>
          <a:lstStyle/>
          <a:p>
            <a:pPr marL="285750" indent="-285750">
              <a:buFont typeface="Arial" panose="020B0604020202020204" pitchFamily="34" charset="0"/>
              <a:buChar char="•"/>
            </a:pPr>
            <a:r>
              <a:rPr lang="en-US" sz="2800" dirty="0" err="1"/>
              <a:t>Blog.rstudio.org</a:t>
            </a:r>
            <a:endParaRPr lang="en-US" sz="2800" dirty="0"/>
          </a:p>
          <a:p>
            <a:pPr marL="285750" indent="-285750">
              <a:buFont typeface="Arial" panose="020B0604020202020204" pitchFamily="34" charset="0"/>
              <a:buChar char="•"/>
            </a:pPr>
            <a:r>
              <a:rPr lang="en-US" sz="2800" dirty="0"/>
              <a:t>@</a:t>
            </a:r>
            <a:r>
              <a:rPr lang="en-US" sz="2800" dirty="0" err="1"/>
              <a:t>hadleywickham</a:t>
            </a:r>
            <a:endParaRPr lang="en-US" sz="2800" dirty="0"/>
          </a:p>
          <a:p>
            <a:pPr marL="285750" indent="-285750">
              <a:buFont typeface="Arial" panose="020B0604020202020204" pitchFamily="34" charset="0"/>
              <a:buChar char="•"/>
            </a:pPr>
            <a:r>
              <a:rPr lang="en-US" sz="2800" dirty="0"/>
              <a:t>@</a:t>
            </a:r>
            <a:r>
              <a:rPr lang="en-US" sz="2800" dirty="0" err="1"/>
              <a:t>Rstudiotips</a:t>
            </a:r>
            <a:endParaRPr lang="en-US" sz="2800" dirty="0"/>
          </a:p>
          <a:p>
            <a:pPr marL="285750" indent="-285750">
              <a:buFont typeface="Arial" panose="020B0604020202020204" pitchFamily="34" charset="0"/>
              <a:buChar char="•"/>
            </a:pPr>
            <a:r>
              <a:rPr lang="en-US" sz="2800" dirty="0"/>
              <a:t>R-</a:t>
            </a:r>
            <a:r>
              <a:rPr lang="en-US" sz="2800" dirty="0" err="1"/>
              <a:t>bloggers.com</a:t>
            </a:r>
            <a:endParaRPr lang="en-US" sz="2800" dirty="0"/>
          </a:p>
          <a:p>
            <a:pPr marL="285750" indent="-285750">
              <a:buFont typeface="Arial" panose="020B0604020202020204" pitchFamily="34" charset="0"/>
              <a:buChar char="•"/>
            </a:pPr>
            <a:r>
              <a:rPr lang="en-US" sz="2800" dirty="0"/>
              <a:t>#</a:t>
            </a:r>
            <a:r>
              <a:rPr lang="en-US" sz="2800" dirty="0" err="1"/>
              <a:t>rstats</a:t>
            </a:r>
            <a:endParaRPr lang="en-US" sz="2800" dirty="0"/>
          </a:p>
          <a:p>
            <a:pPr marL="285750" indent="-285750">
              <a:buFont typeface="Arial" panose="020B0604020202020204" pitchFamily="34" charset="0"/>
              <a:buChar char="•"/>
            </a:pPr>
            <a:r>
              <a:rPr lang="en-US" sz="2800" dirty="0"/>
              <a:t>@blodge8</a:t>
            </a:r>
          </a:p>
        </p:txBody>
      </p:sp>
    </p:spTree>
    <p:extLst>
      <p:ext uri="{BB962C8B-B14F-4D97-AF65-F5344CB8AC3E}">
        <p14:creationId xmlns:p14="http://schemas.microsoft.com/office/powerpoint/2010/main" val="4061152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560320" y="2133601"/>
            <a:ext cx="7589520" cy="1384995"/>
          </a:xfrm>
          <a:prstGeom prst="rect">
            <a:avLst/>
          </a:prstGeom>
          <a:noFill/>
        </p:spPr>
        <p:txBody>
          <a:bodyPr wrap="square" rtlCol="0">
            <a:spAutoFit/>
          </a:bodyPr>
          <a:lstStyle/>
          <a:p>
            <a:pPr marL="285750" indent="-285750">
              <a:buFont typeface="Arial" panose="020B0604020202020204" pitchFamily="34" charset="0"/>
              <a:buChar char="•"/>
            </a:pPr>
            <a:r>
              <a:rPr lang="en-US" sz="2800" dirty="0"/>
              <a:t>The essence of an organization is its ability to make decisions based on its resources and its ability to improve performance </a:t>
            </a:r>
          </a:p>
        </p:txBody>
      </p:sp>
    </p:spTree>
    <p:extLst>
      <p:ext uri="{BB962C8B-B14F-4D97-AF65-F5344CB8AC3E}">
        <p14:creationId xmlns:p14="http://schemas.microsoft.com/office/powerpoint/2010/main" val="3514876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73661"/>
            <a:ext cx="9144000" cy="6413375"/>
          </a:xfrm>
          <a:prstGeom prst="rect">
            <a:avLst/>
          </a:prstGeom>
        </p:spPr>
      </p:pic>
    </p:spTree>
    <p:extLst>
      <p:ext uri="{BB962C8B-B14F-4D97-AF65-F5344CB8AC3E}">
        <p14:creationId xmlns:p14="http://schemas.microsoft.com/office/powerpoint/2010/main" val="18736942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133600" y="518160"/>
            <a:ext cx="7589520" cy="523220"/>
          </a:xfrm>
          <a:prstGeom prst="rect">
            <a:avLst/>
          </a:prstGeom>
          <a:noFill/>
        </p:spPr>
        <p:txBody>
          <a:bodyPr wrap="square" rtlCol="0">
            <a:spAutoFit/>
          </a:bodyPr>
          <a:lstStyle/>
          <a:p>
            <a:pPr algn="ctr"/>
            <a:r>
              <a:rPr lang="en-US" sz="2800" dirty="0"/>
              <a:t>Data Driven Decision Making </a:t>
            </a:r>
          </a:p>
        </p:txBody>
      </p:sp>
      <p:sp>
        <p:nvSpPr>
          <p:cNvPr id="3" name="TextBox 2"/>
          <p:cNvSpPr txBox="1"/>
          <p:nvPr/>
        </p:nvSpPr>
        <p:spPr>
          <a:xfrm>
            <a:off x="2560320" y="2133601"/>
            <a:ext cx="7589520" cy="5262979"/>
          </a:xfrm>
          <a:prstGeom prst="rect">
            <a:avLst/>
          </a:prstGeom>
          <a:noFill/>
        </p:spPr>
        <p:txBody>
          <a:bodyPr wrap="square" rtlCol="0">
            <a:spAutoFit/>
          </a:bodyPr>
          <a:lstStyle/>
          <a:p>
            <a:pPr algn="ctr"/>
            <a:r>
              <a:rPr lang="en-US" sz="2800" dirty="0"/>
              <a:t>Gut Feeling + </a:t>
            </a:r>
            <a:r>
              <a:rPr lang="en-US" sz="2800" i="1" dirty="0"/>
              <a:t>Factual</a:t>
            </a:r>
            <a:r>
              <a:rPr lang="en-US" sz="2800" dirty="0"/>
              <a:t> Data </a:t>
            </a:r>
          </a:p>
          <a:p>
            <a:pPr algn="ctr"/>
            <a:r>
              <a:rPr lang="en-US" sz="2800" dirty="0"/>
              <a:t>----------------------------------------</a:t>
            </a:r>
          </a:p>
          <a:p>
            <a:pPr algn="ctr"/>
            <a:r>
              <a:rPr lang="en-US" sz="2800" dirty="0"/>
              <a:t>*A Data Driven Decision </a:t>
            </a:r>
          </a:p>
          <a:p>
            <a:pPr algn="ctr"/>
            <a:endParaRPr lang="en-US" sz="2800" dirty="0"/>
          </a:p>
          <a:p>
            <a:pPr marL="457200" indent="-457200">
              <a:buFont typeface="Arial" charset="0"/>
              <a:buChar char="•"/>
            </a:pPr>
            <a:endParaRPr lang="en-US" sz="2800" dirty="0"/>
          </a:p>
          <a:p>
            <a:pPr marL="457200" indent="-457200">
              <a:buFont typeface="Arial" charset="0"/>
              <a:buChar char="•"/>
            </a:pPr>
            <a:endParaRPr lang="en-US" sz="2800" dirty="0"/>
          </a:p>
          <a:p>
            <a:pPr marL="457200" indent="-457200">
              <a:buFont typeface="Arial" charset="0"/>
              <a:buChar char="•"/>
            </a:pPr>
            <a:endParaRPr lang="en-US" sz="2800" dirty="0"/>
          </a:p>
          <a:p>
            <a:pPr marL="457200" indent="-457200">
              <a:buFont typeface="Arial" charset="0"/>
              <a:buChar char="•"/>
            </a:pPr>
            <a:r>
              <a:rPr lang="en-US" sz="2800" dirty="0"/>
              <a:t>*There will always be a human factor</a:t>
            </a:r>
          </a:p>
          <a:p>
            <a:pPr algn="ctr"/>
            <a:endParaRPr lang="en-US" sz="2800" dirty="0"/>
          </a:p>
          <a:p>
            <a:pPr algn="ctr"/>
            <a:endParaRPr lang="en-US" sz="2800" dirty="0"/>
          </a:p>
          <a:p>
            <a:pPr algn="ctr"/>
            <a:endParaRPr lang="en-US" sz="2800" dirty="0"/>
          </a:p>
          <a:p>
            <a:pPr algn="ctr"/>
            <a:r>
              <a:rPr lang="en-US" sz="2800" dirty="0"/>
              <a:t> </a:t>
            </a:r>
          </a:p>
        </p:txBody>
      </p:sp>
    </p:spTree>
    <p:extLst>
      <p:ext uri="{BB962C8B-B14F-4D97-AF65-F5344CB8AC3E}">
        <p14:creationId xmlns:p14="http://schemas.microsoft.com/office/powerpoint/2010/main" val="11580847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869440" y="274320"/>
            <a:ext cx="7589520" cy="4832092"/>
          </a:xfrm>
          <a:prstGeom prst="rect">
            <a:avLst/>
          </a:prstGeom>
          <a:noFill/>
        </p:spPr>
        <p:txBody>
          <a:bodyPr wrap="square" rtlCol="0">
            <a:spAutoFit/>
          </a:bodyPr>
          <a:lstStyle/>
          <a:p>
            <a:pPr marL="285750" indent="-285750">
              <a:buFont typeface="Arial" panose="020B0604020202020204" pitchFamily="34" charset="0"/>
              <a:buChar char="•"/>
            </a:pPr>
            <a:r>
              <a:rPr lang="en-US" sz="2800" dirty="0"/>
              <a:t>What do Data Science Strategists do?</a:t>
            </a:r>
          </a:p>
          <a:p>
            <a:pPr marL="285750" indent="-285750">
              <a:buFont typeface="Arial" panose="020B0604020202020204" pitchFamily="34" charset="0"/>
              <a:buChar char="•"/>
            </a:pPr>
            <a:endParaRPr lang="en-US" sz="2800" dirty="0"/>
          </a:p>
          <a:p>
            <a:pPr marL="742950" lvl="1" indent="-285750">
              <a:buFont typeface="Arial" panose="020B0604020202020204" pitchFamily="34" charset="0"/>
              <a:buChar char="•"/>
            </a:pPr>
            <a:r>
              <a:rPr lang="en-US" sz="2800" dirty="0"/>
              <a:t>Use data to analytically address key questions for senior managers</a:t>
            </a:r>
          </a:p>
          <a:p>
            <a:pPr marL="1200150" lvl="2" indent="-285750">
              <a:buFont typeface="Arial" panose="020B0604020202020204" pitchFamily="34" charset="0"/>
              <a:buChar char="•"/>
            </a:pPr>
            <a:r>
              <a:rPr lang="en-US" sz="2800" dirty="0"/>
              <a:t>Data? </a:t>
            </a:r>
          </a:p>
          <a:p>
            <a:pPr marL="1657350" lvl="3" indent="-285750">
              <a:buFont typeface="Arial" panose="020B0604020202020204" pitchFamily="34" charset="0"/>
              <a:buChar char="•"/>
            </a:pPr>
            <a:r>
              <a:rPr lang="en-US" sz="2800" dirty="0"/>
              <a:t>Can be qualitative or quantitative</a:t>
            </a:r>
          </a:p>
          <a:p>
            <a:pPr marL="2114550" lvl="4" indent="-285750">
              <a:buFont typeface="Arial" panose="020B0604020202020204" pitchFamily="34" charset="0"/>
              <a:buChar char="•"/>
            </a:pPr>
            <a:r>
              <a:rPr lang="en-US" sz="2800" dirty="0"/>
              <a:t> 5 stars review </a:t>
            </a:r>
            <a:r>
              <a:rPr lang="mr-IN" sz="2800" dirty="0"/>
              <a:t>–</a:t>
            </a:r>
            <a:r>
              <a:rPr lang="en-US" sz="2800" dirty="0"/>
              <a:t> qualitative</a:t>
            </a:r>
          </a:p>
          <a:p>
            <a:pPr marL="2114550" lvl="4" indent="-285750">
              <a:buFont typeface="Arial" panose="020B0604020202020204" pitchFamily="34" charset="0"/>
              <a:buChar char="•"/>
            </a:pPr>
            <a:r>
              <a:rPr lang="en-US" sz="2800" dirty="0"/>
              <a:t> 44% churn rate </a:t>
            </a:r>
            <a:r>
              <a:rPr lang="mr-IN" sz="2800" dirty="0"/>
              <a:t>–</a:t>
            </a:r>
            <a:r>
              <a:rPr lang="en-US" sz="2800" dirty="0"/>
              <a:t> quantitative </a:t>
            </a:r>
          </a:p>
          <a:p>
            <a:pPr marL="742950" lvl="1" indent="-285750">
              <a:buFont typeface="Arial" panose="020B0604020202020204" pitchFamily="34" charset="0"/>
              <a:buChar char="•"/>
            </a:pPr>
            <a:endParaRPr lang="en-US" sz="2800" dirty="0"/>
          </a:p>
          <a:p>
            <a:pPr marL="2114550" lvl="4" indent="-285750">
              <a:buFont typeface="Arial" panose="020B0604020202020204" pitchFamily="34" charset="0"/>
              <a:buChar char="•"/>
            </a:pPr>
            <a:endParaRPr lang="en-US" sz="2800" dirty="0"/>
          </a:p>
          <a:p>
            <a:pPr marL="742950" lvl="1" indent="-285750">
              <a:buFont typeface="Arial" panose="020B0604020202020204" pitchFamily="34" charset="0"/>
              <a:buChar char="•"/>
            </a:pPr>
            <a:endParaRPr lang="en-US" sz="2800" dirty="0"/>
          </a:p>
        </p:txBody>
      </p:sp>
    </p:spTree>
    <p:extLst>
      <p:ext uri="{BB962C8B-B14F-4D97-AF65-F5344CB8AC3E}">
        <p14:creationId xmlns:p14="http://schemas.microsoft.com/office/powerpoint/2010/main" val="6765767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24000" y="1206696"/>
            <a:ext cx="7589520" cy="5016758"/>
          </a:xfrm>
          <a:prstGeom prst="rect">
            <a:avLst/>
          </a:prstGeom>
          <a:noFill/>
        </p:spPr>
        <p:txBody>
          <a:bodyPr wrap="square" rtlCol="0">
            <a:spAutoFit/>
          </a:bodyPr>
          <a:lstStyle/>
          <a:p>
            <a:pPr marL="285750" indent="-285750">
              <a:buFont typeface="Arial" panose="020B0604020202020204" pitchFamily="34" charset="0"/>
              <a:buChar char="•"/>
            </a:pPr>
            <a:r>
              <a:rPr lang="en-US" sz="2000" dirty="0"/>
              <a:t>Current pitfalls in the finance world of </a:t>
            </a:r>
            <a:r>
              <a:rPr lang="en-US" sz="2000" i="1" dirty="0"/>
              <a:t>strategy </a:t>
            </a:r>
            <a:r>
              <a:rPr lang="en-US" sz="2000" dirty="0"/>
              <a:t>for data science</a:t>
            </a:r>
          </a:p>
          <a:p>
            <a:pPr marL="285750" indent="-285750">
              <a:buFont typeface="Arial" panose="020B0604020202020204" pitchFamily="34" charset="0"/>
              <a:buChar char="•"/>
            </a:pPr>
            <a:endParaRPr lang="en-US" sz="2000" dirty="0"/>
          </a:p>
          <a:p>
            <a:pPr marL="742950" lvl="1" indent="-285750">
              <a:buFont typeface="Arial" panose="020B0604020202020204" pitchFamily="34" charset="0"/>
              <a:buChar char="•"/>
            </a:pPr>
            <a:r>
              <a:rPr lang="en-US" sz="2000" dirty="0"/>
              <a:t>Quarterly Statements </a:t>
            </a:r>
          </a:p>
          <a:p>
            <a:pPr marL="1200150" lvl="2" indent="-285750">
              <a:buFont typeface="Arial" panose="020B0604020202020204" pitchFamily="34" charset="0"/>
              <a:buChar char="•"/>
            </a:pPr>
            <a:r>
              <a:rPr lang="en-US" sz="2000" dirty="0"/>
              <a:t>Forced and regulated balance sheets</a:t>
            </a:r>
          </a:p>
          <a:p>
            <a:pPr marL="1200150" lvl="2" indent="-285750">
              <a:buFont typeface="Arial" panose="020B0604020202020204" pitchFamily="34" charset="0"/>
              <a:buChar char="•"/>
            </a:pPr>
            <a:r>
              <a:rPr lang="en-US" sz="2000" dirty="0"/>
              <a:t>Hidden loop holes to publicize gains or losses</a:t>
            </a:r>
          </a:p>
          <a:p>
            <a:pPr marL="1200150" lvl="2" indent="-285750">
              <a:buFont typeface="Arial" panose="020B0604020202020204" pitchFamily="34" charset="0"/>
              <a:buChar char="•"/>
            </a:pPr>
            <a:r>
              <a:rPr lang="en-US" sz="2000" dirty="0"/>
              <a:t>Not comparable</a:t>
            </a:r>
          </a:p>
          <a:p>
            <a:pPr marL="1657350" lvl="3" indent="-285750">
              <a:buFont typeface="Arial" panose="020B0604020202020204" pitchFamily="34" charset="0"/>
              <a:buChar char="•"/>
            </a:pPr>
            <a:r>
              <a:rPr lang="en-US" sz="2000" dirty="0"/>
              <a:t>Sector</a:t>
            </a:r>
          </a:p>
          <a:p>
            <a:pPr marL="1657350" lvl="3" indent="-285750">
              <a:buFont typeface="Arial" panose="020B0604020202020204" pitchFamily="34" charset="0"/>
              <a:buChar char="•"/>
            </a:pPr>
            <a:r>
              <a:rPr lang="en-US" sz="2000" dirty="0"/>
              <a:t>Competitors</a:t>
            </a:r>
          </a:p>
          <a:p>
            <a:pPr marL="1200150" lvl="2" indent="-285750">
              <a:buFont typeface="Arial" panose="020B0604020202020204" pitchFamily="34" charset="0"/>
              <a:buChar char="•"/>
            </a:pPr>
            <a:r>
              <a:rPr lang="en-US" sz="2000" dirty="0"/>
              <a:t>No real signal </a:t>
            </a:r>
          </a:p>
          <a:p>
            <a:pPr marL="742950" lvl="1" indent="-285750">
              <a:buFont typeface="Arial" panose="020B0604020202020204" pitchFamily="34" charset="0"/>
              <a:buChar char="•"/>
            </a:pPr>
            <a:r>
              <a:rPr lang="en-US" sz="2000" dirty="0"/>
              <a:t>Firms and managers are generally satisfied with the status quo</a:t>
            </a:r>
          </a:p>
          <a:p>
            <a:pPr marL="742950" lvl="1" indent="-285750">
              <a:buFont typeface="Arial" panose="020B0604020202020204" pitchFamily="34" charset="0"/>
              <a:buChar char="•"/>
            </a:pPr>
            <a:r>
              <a:rPr lang="en-US" sz="2000" dirty="0"/>
              <a:t>If it </a:t>
            </a:r>
            <a:r>
              <a:rPr lang="en-US" sz="2000" dirty="0" err="1"/>
              <a:t>ain’t</a:t>
            </a:r>
            <a:r>
              <a:rPr lang="en-US" sz="2000" dirty="0"/>
              <a:t> broke, don</a:t>
            </a:r>
            <a:r>
              <a:rPr lang="mr-IN" sz="2000" dirty="0"/>
              <a:t>’</a:t>
            </a:r>
            <a:r>
              <a:rPr lang="en-US" sz="2000" dirty="0"/>
              <a:t>t fix it </a:t>
            </a:r>
          </a:p>
          <a:p>
            <a:pPr marL="1200150" lvl="2" indent="-285750">
              <a:buFont typeface="Arial" panose="020B0604020202020204" pitchFamily="34" charset="0"/>
              <a:buChar char="•"/>
            </a:pPr>
            <a:endParaRPr lang="en-US" sz="2000" dirty="0"/>
          </a:p>
          <a:p>
            <a:pPr marL="1657350" lvl="3" indent="-285750">
              <a:buFont typeface="Arial" panose="020B0604020202020204" pitchFamily="34" charset="0"/>
              <a:buChar char="•"/>
            </a:pPr>
            <a:endParaRPr lang="en-US" sz="2000" dirty="0"/>
          </a:p>
          <a:p>
            <a:pPr marL="742950" lvl="1" indent="-285750">
              <a:buFont typeface="Arial" panose="020B0604020202020204" pitchFamily="34" charset="0"/>
              <a:buChar char="•"/>
            </a:pPr>
            <a:endParaRPr lang="en-US" sz="2000" dirty="0"/>
          </a:p>
          <a:p>
            <a:pPr marL="2114550" lvl="4" indent="-285750">
              <a:buFont typeface="Arial" panose="020B0604020202020204" pitchFamily="34" charset="0"/>
              <a:buChar char="•"/>
            </a:pPr>
            <a:endParaRPr lang="en-US" sz="2000" dirty="0"/>
          </a:p>
          <a:p>
            <a:pPr marL="742950" lvl="1" indent="-285750">
              <a:buFont typeface="Arial" panose="020B0604020202020204" pitchFamily="34" charset="0"/>
              <a:buChar char="•"/>
            </a:pPr>
            <a:endParaRPr lang="en-US" sz="2000" dirty="0"/>
          </a:p>
        </p:txBody>
      </p:sp>
    </p:spTree>
    <p:extLst>
      <p:ext uri="{BB962C8B-B14F-4D97-AF65-F5344CB8AC3E}">
        <p14:creationId xmlns:p14="http://schemas.microsoft.com/office/powerpoint/2010/main" val="17383420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417926" y="1253254"/>
            <a:ext cx="3115407" cy="3115407"/>
          </a:xfrm>
          <a:prstGeom prst="rect">
            <a:avLst/>
          </a:prstGeom>
        </p:spPr>
      </p:pic>
      <p:sp>
        <p:nvSpPr>
          <p:cNvPr id="3" name="Rectangle 2"/>
          <p:cNvSpPr/>
          <p:nvPr/>
        </p:nvSpPr>
        <p:spPr>
          <a:xfrm>
            <a:off x="3769360" y="4118571"/>
            <a:ext cx="4572000" cy="1200329"/>
          </a:xfrm>
          <a:prstGeom prst="rect">
            <a:avLst/>
          </a:prstGeom>
        </p:spPr>
        <p:txBody>
          <a:bodyPr>
            <a:spAutoFit/>
          </a:bodyPr>
          <a:lstStyle/>
          <a:p>
            <a:r>
              <a:rPr lang="mr-IN" dirty="0">
                <a:solidFill>
                  <a:srgbClr val="222222"/>
                </a:solidFill>
                <a:latin typeface="Roboto" charset="0"/>
              </a:rPr>
              <a:t>…</a:t>
            </a:r>
            <a:r>
              <a:rPr lang="en-US" dirty="0">
                <a:solidFill>
                  <a:srgbClr val="222222"/>
                </a:solidFill>
                <a:latin typeface="Roboto" charset="0"/>
              </a:rPr>
              <a:t>a thing of great power or size, in particular a movie, book, or other product that is a great commercial success.</a:t>
            </a:r>
          </a:p>
          <a:p>
            <a:endParaRPr lang="en-US" dirty="0">
              <a:solidFill>
                <a:srgbClr val="222222"/>
              </a:solidFill>
              <a:latin typeface="Roboto" charset="0"/>
            </a:endParaRPr>
          </a:p>
        </p:txBody>
      </p:sp>
    </p:spTree>
    <p:extLst>
      <p:ext uri="{BB962C8B-B14F-4D97-AF65-F5344CB8AC3E}">
        <p14:creationId xmlns:p14="http://schemas.microsoft.com/office/powerpoint/2010/main" val="57528546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603</TotalTime>
  <Words>1381</Words>
  <Application>Microsoft Macintosh PowerPoint</Application>
  <PresentationFormat>Widescreen</PresentationFormat>
  <Paragraphs>235</Paragraphs>
  <Slides>31</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Calibri</vt:lpstr>
      <vt:lpstr>Calibri Light</vt:lpstr>
      <vt:lpstr>Mangal</vt:lpstr>
      <vt:lpstr>Roboto</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Brennan Lodge</dc:creator>
  <cp:lastModifiedBy>Brennan Lodge</cp:lastModifiedBy>
  <cp:revision>3</cp:revision>
  <dcterms:created xsi:type="dcterms:W3CDTF">2017-09-04T18:54:41Z</dcterms:created>
  <dcterms:modified xsi:type="dcterms:W3CDTF">2017-10-04T01:15:01Z</dcterms:modified>
</cp:coreProperties>
</file>

<file path=docProps/thumbnail.jpeg>
</file>